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62" r:id="rId4"/>
    <p:sldId id="285" r:id="rId5"/>
    <p:sldId id="312" r:id="rId6"/>
    <p:sldId id="313" r:id="rId7"/>
    <p:sldId id="314" r:id="rId8"/>
    <p:sldId id="315" r:id="rId9"/>
    <p:sldId id="316" r:id="rId10"/>
    <p:sldId id="300" r:id="rId11"/>
    <p:sldId id="260" r:id="rId12"/>
    <p:sldId id="268" r:id="rId13"/>
    <p:sldId id="302" r:id="rId14"/>
    <p:sldId id="303" r:id="rId15"/>
    <p:sldId id="304" r:id="rId16"/>
    <p:sldId id="269" r:id="rId17"/>
    <p:sldId id="267" r:id="rId18"/>
    <p:sldId id="317" r:id="rId19"/>
    <p:sldId id="318" r:id="rId20"/>
    <p:sldId id="305" r:id="rId21"/>
    <p:sldId id="264" r:id="rId22"/>
    <p:sldId id="306" r:id="rId23"/>
    <p:sldId id="319" r:id="rId24"/>
    <p:sldId id="320" r:id="rId25"/>
    <p:sldId id="321" r:id="rId26"/>
    <p:sldId id="322" r:id="rId27"/>
    <p:sldId id="323" r:id="rId28"/>
    <p:sldId id="324" r:id="rId29"/>
    <p:sldId id="325" r:id="rId30"/>
    <p:sldId id="277" r:id="rId31"/>
    <p:sldId id="271" r:id="rId32"/>
  </p:sldIdLst>
  <p:sldSz cx="18288000" cy="10287000"/>
  <p:notesSz cx="6858000" cy="9144000"/>
  <p:embeddedFontLst>
    <p:embeddedFont>
      <p:font typeface="AbdoMaster-ExtraBold" panose="02000500030000020004" pitchFamily="50" charset="-78"/>
      <p:regular r:id="rId34"/>
    </p:embeddedFont>
    <p:embeddedFont>
      <p:font typeface="Calibri" panose="020F0502020204030204" pitchFamily="34" charset="0"/>
      <p:regular r:id="rId35"/>
      <p:bold r:id="rId36"/>
    </p:embeddedFont>
    <p:embeddedFont>
      <p:font typeface="Cambria Math" panose="02040503050406030204" pitchFamily="18" charset="0"/>
      <p:regular r:id="rId37"/>
    </p:embeddedFont>
    <p:embeddedFont>
      <p:font typeface="Hero" panose="020B0604020202020204" charset="0"/>
      <p:regular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8F81"/>
    <a:srgbClr val="A8D6CE"/>
    <a:srgbClr val="FFAF00"/>
    <a:srgbClr val="FFD77D"/>
    <a:srgbClr val="FEEDD5"/>
    <a:srgbClr val="FFFF89"/>
    <a:srgbClr val="BEE0DA"/>
    <a:srgbClr val="640058"/>
    <a:srgbClr val="A1FDB3"/>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097" autoAdjust="0"/>
  </p:normalViewPr>
  <p:slideViewPr>
    <p:cSldViewPr>
      <p:cViewPr>
        <p:scale>
          <a:sx n="50" d="100"/>
          <a:sy n="50" d="100"/>
        </p:scale>
        <p:origin x="970" y="2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5B33D-466F-4692-ADD2-62363F52DBB0}"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2B81B-33CE-48A2-9120-B97B10F642EF}" type="slidenum">
              <a:rPr lang="en-US" smtClean="0"/>
              <a:t>‹#›</a:t>
            </a:fld>
            <a:endParaRPr lang="en-US"/>
          </a:p>
        </p:txBody>
      </p:sp>
    </p:spTree>
    <p:extLst>
      <p:ext uri="{BB962C8B-B14F-4D97-AF65-F5344CB8AC3E}">
        <p14:creationId xmlns:p14="http://schemas.microsoft.com/office/powerpoint/2010/main" val="42799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1</a:t>
            </a:fld>
            <a:endParaRPr lang="en-US"/>
          </a:p>
        </p:txBody>
      </p:sp>
    </p:spTree>
    <p:extLst>
      <p:ext uri="{BB962C8B-B14F-4D97-AF65-F5344CB8AC3E}">
        <p14:creationId xmlns:p14="http://schemas.microsoft.com/office/powerpoint/2010/main" val="1841614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fa-IR" dirty="0"/>
              <a:t>مثل </a:t>
            </a:r>
            <a:r>
              <a:rPr lang="en-US" dirty="0"/>
              <a:t>image captioning</a:t>
            </a:r>
          </a:p>
        </p:txBody>
      </p:sp>
      <p:sp>
        <p:nvSpPr>
          <p:cNvPr id="4" name="Slide Number Placeholder 3"/>
          <p:cNvSpPr>
            <a:spLocks noGrp="1"/>
          </p:cNvSpPr>
          <p:nvPr>
            <p:ph type="sldNum" sz="quarter" idx="5"/>
          </p:nvPr>
        </p:nvSpPr>
        <p:spPr/>
        <p:txBody>
          <a:bodyPr/>
          <a:lstStyle/>
          <a:p>
            <a:fld id="{34D2B81B-33CE-48A2-9120-B97B10F642EF}" type="slidenum">
              <a:rPr lang="en-US" smtClean="0"/>
              <a:t>13</a:t>
            </a:fld>
            <a:endParaRPr lang="en-US"/>
          </a:p>
        </p:txBody>
      </p:sp>
    </p:spTree>
    <p:extLst>
      <p:ext uri="{BB962C8B-B14F-4D97-AF65-F5344CB8AC3E}">
        <p14:creationId xmlns:p14="http://schemas.microsoft.com/office/powerpoint/2010/main" val="41468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a:t>
            </a:r>
            <a:br>
              <a:rPr lang="en-US" dirty="0"/>
            </a:br>
            <a:r>
              <a:rPr lang="fa-IR" dirty="0"/>
              <a:t>تحلیل احساسات ممکن است نمونه‌ای از این نوع شبکه باشد که در آن یک جمله معین اغلب به عنوان بیانگر احساسات مثبت یا منفی طبقه‌بندی می‌شود.</a:t>
            </a: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14</a:t>
            </a:fld>
            <a:endParaRPr lang="en-US"/>
          </a:p>
        </p:txBody>
      </p:sp>
    </p:spTree>
    <p:extLst>
      <p:ext uri="{BB962C8B-B14F-4D97-AF65-F5344CB8AC3E}">
        <p14:creationId xmlns:p14="http://schemas.microsoft.com/office/powerpoint/2010/main" val="3595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اولی</a:t>
            </a:r>
            <a:br>
              <a:rPr lang="fa-IR" dirty="0"/>
            </a:br>
            <a:r>
              <a:rPr lang="en-US" b="0" i="0" dirty="0">
                <a:solidFill>
                  <a:srgbClr val="141718"/>
                </a:solidFill>
                <a:effectLst/>
                <a:latin typeface="__Karla_555e8b"/>
              </a:rPr>
              <a:t>Name-Entity Recognition </a:t>
            </a:r>
            <a:r>
              <a:rPr lang="fa-IR" b="0" i="0" dirty="0">
                <a:solidFill>
                  <a:srgbClr val="141718"/>
                </a:solidFill>
                <a:effectLst/>
                <a:latin typeface="__Karla_555e8b"/>
              </a:rPr>
              <a:t>یا </a:t>
            </a:r>
            <a:r>
              <a:rPr lang="en-US" b="0" i="0" dirty="0">
                <a:solidFill>
                  <a:srgbClr val="141718"/>
                </a:solidFill>
                <a:effectLst/>
                <a:latin typeface="__Karla_555e8b"/>
              </a:rPr>
              <a:t>NER </a:t>
            </a:r>
            <a:r>
              <a:rPr lang="fa-IR" b="0" i="0" dirty="0">
                <a:solidFill>
                  <a:srgbClr val="141718"/>
                </a:solidFill>
                <a:effectLst/>
                <a:latin typeface="__Karla_555e8b"/>
              </a:rPr>
              <a:t>یک وظیفه پردازش زبان طبیعی است که برای شناسایی و دسته‌بندی اجزای مختلف در یک متن استفاده می‌شود. این فرایند بر روی یک متن ورودی اجرا می‌شود و تلاش می‌کند اجزای مشخصی مانند نام‌های خاص (شخص، مکان، سازمان، زمان و غیره) را شناسایی کند.</a:t>
            </a:r>
            <a:br>
              <a:rPr lang="fa-IR" b="0" i="0" dirty="0">
                <a:solidFill>
                  <a:srgbClr val="141718"/>
                </a:solidFill>
                <a:effectLst/>
                <a:latin typeface="__Karla_555e8b"/>
              </a:rPr>
            </a:br>
            <a:r>
              <a:rPr lang="fa-IR" b="0" i="0" dirty="0">
                <a:solidFill>
                  <a:srgbClr val="141718"/>
                </a:solidFill>
                <a:effectLst/>
                <a:latin typeface="__Karla_555e8b"/>
              </a:rPr>
              <a:t>دومی</a:t>
            </a:r>
            <a:br>
              <a:rPr lang="fa-IR" b="0" i="0" dirty="0">
                <a:solidFill>
                  <a:srgbClr val="141718"/>
                </a:solidFill>
                <a:effectLst/>
                <a:latin typeface="__Karla_555e8b"/>
              </a:rPr>
            </a:br>
            <a:r>
              <a:rPr lang="fa-IR" b="0" i="0" dirty="0">
                <a:solidFill>
                  <a:srgbClr val="141718"/>
                </a:solidFill>
                <a:effectLst/>
                <a:latin typeface="__Karla_555e8b"/>
              </a:rPr>
              <a:t>ترجمه</a:t>
            </a: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15</a:t>
            </a:fld>
            <a:endParaRPr lang="en-US"/>
          </a:p>
        </p:txBody>
      </p:sp>
    </p:spTree>
    <p:extLst>
      <p:ext uri="{BB962C8B-B14F-4D97-AF65-F5344CB8AC3E}">
        <p14:creationId xmlns:p14="http://schemas.microsoft.com/office/powerpoint/2010/main" val="339716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24</a:t>
            </a:fld>
            <a:endParaRPr lang="en-US"/>
          </a:p>
        </p:txBody>
      </p:sp>
    </p:spTree>
    <p:extLst>
      <p:ext uri="{BB962C8B-B14F-4D97-AF65-F5344CB8AC3E}">
        <p14:creationId xmlns:p14="http://schemas.microsoft.com/office/powerpoint/2010/main" val="313204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r>
              <a:rPr lang="fa-IR" dirty="0"/>
            </a:br>
            <a:r>
              <a:rPr lang="fa-IR" b="0" i="0" dirty="0">
                <a:solidFill>
                  <a:srgbClr val="252525"/>
                </a:solidFill>
                <a:effectLst/>
                <a:latin typeface="Roboto" panose="02000000000000000000" pitchFamily="2" charset="0"/>
              </a:rPr>
              <a:t>مقادیر موجود در بردار </a:t>
            </a:r>
            <a:r>
              <a:rPr lang="en-US" b="0" i="0" dirty="0">
                <a:solidFill>
                  <a:srgbClr val="252525"/>
                </a:solidFill>
                <a:effectLst/>
                <a:latin typeface="Roboto" panose="02000000000000000000" pitchFamily="2" charset="0"/>
              </a:rPr>
              <a:t>r </a:t>
            </a:r>
            <a:r>
              <a:rPr lang="fa-IR" b="0" i="0" dirty="0">
                <a:solidFill>
                  <a:srgbClr val="252525"/>
                </a:solidFill>
                <a:effectLst/>
                <a:latin typeface="Roboto" panose="02000000000000000000" pitchFamily="2" charset="0"/>
              </a:rPr>
              <a:t>توسط یک تابع سیگموئید بین 0 و 1 محدود می شوند و به حالت پنهان </a:t>
            </a:r>
            <a:r>
              <a:rPr lang="en-US" b="0" i="0" dirty="0">
                <a:solidFill>
                  <a:srgbClr val="252525"/>
                </a:solidFill>
                <a:effectLst/>
                <a:latin typeface="Roboto" panose="02000000000000000000" pitchFamily="2" charset="0"/>
              </a:rPr>
              <a:t>h </a:t>
            </a:r>
            <a:r>
              <a:rPr lang="fa-IR" b="0" i="0" dirty="0">
                <a:solidFill>
                  <a:srgbClr val="252525"/>
                </a:solidFill>
                <a:effectLst/>
                <a:latin typeface="Roboto" panose="02000000000000000000" pitchFamily="2" charset="0"/>
              </a:rPr>
              <a:t>مرحله زمانی قبلی و ورودی فعلی </a:t>
            </a:r>
            <a:r>
              <a:rPr lang="en-US" b="0" i="0" dirty="0">
                <a:solidFill>
                  <a:srgbClr val="252525"/>
                </a:solidFill>
                <a:effectLst/>
                <a:latin typeface="Roboto" panose="02000000000000000000" pitchFamily="2" charset="0"/>
              </a:rPr>
              <a:t>x </a:t>
            </a:r>
            <a:r>
              <a:rPr lang="fa-IR" b="0" i="0" dirty="0">
                <a:solidFill>
                  <a:srgbClr val="252525"/>
                </a:solidFill>
                <a:effectLst/>
                <a:latin typeface="Roboto" panose="02000000000000000000" pitchFamily="2" charset="0"/>
              </a:rPr>
              <a:t>بستگی دارند. هر دو با استفاده از ماتریس های وزن </a:t>
            </a:r>
            <a:r>
              <a:rPr lang="en-US" b="0" i="0" dirty="0">
                <a:solidFill>
                  <a:srgbClr val="252525"/>
                </a:solidFill>
                <a:effectLst/>
                <a:latin typeface="Roboto" panose="02000000000000000000" pitchFamily="2" charset="0"/>
              </a:rPr>
              <a:t>W </a:t>
            </a:r>
            <a:r>
              <a:rPr lang="fa-IR" b="0" i="0" dirty="0">
                <a:solidFill>
                  <a:srgbClr val="252525"/>
                </a:solidFill>
                <a:effectLst/>
                <a:latin typeface="Roboto" panose="02000000000000000000" pitchFamily="2" charset="0"/>
              </a:rPr>
              <a:t>وزن می شوند. علاوه بر این، یک بایاس </a:t>
            </a:r>
            <a:r>
              <a:rPr lang="en-US" b="0" i="0" dirty="0">
                <a:solidFill>
                  <a:srgbClr val="252525"/>
                </a:solidFill>
                <a:effectLst/>
                <a:latin typeface="Roboto" panose="02000000000000000000" pitchFamily="2" charset="0"/>
              </a:rPr>
              <a:t>b </a:t>
            </a:r>
            <a:r>
              <a:rPr lang="fa-IR" b="0" i="0" dirty="0">
                <a:solidFill>
                  <a:srgbClr val="252525"/>
                </a:solidFill>
                <a:effectLst/>
                <a:latin typeface="Roboto" panose="02000000000000000000" pitchFamily="2" charset="0"/>
              </a:rPr>
              <a:t>اضافه می شود.</a:t>
            </a: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26</a:t>
            </a:fld>
            <a:endParaRPr lang="en-US"/>
          </a:p>
        </p:txBody>
      </p:sp>
    </p:spTree>
    <p:extLst>
      <p:ext uri="{BB962C8B-B14F-4D97-AF65-F5344CB8AC3E}">
        <p14:creationId xmlns:p14="http://schemas.microsoft.com/office/powerpoint/2010/main" val="276671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r>
              <a:rPr lang="fa-IR" dirty="0"/>
            </a:br>
            <a:r>
              <a:rPr lang="fa-IR" b="0" i="0" dirty="0">
                <a:solidFill>
                  <a:srgbClr val="252525"/>
                </a:solidFill>
                <a:effectLst/>
                <a:latin typeface="Roboto" panose="02000000000000000000" pitchFamily="2" charset="0"/>
              </a:rPr>
              <a:t>مقادیر موجود در بردار </a:t>
            </a:r>
            <a:r>
              <a:rPr lang="en-US" b="0" i="0" dirty="0">
                <a:solidFill>
                  <a:srgbClr val="252525"/>
                </a:solidFill>
                <a:effectLst/>
                <a:latin typeface="Roboto" panose="02000000000000000000" pitchFamily="2" charset="0"/>
              </a:rPr>
              <a:t>r </a:t>
            </a:r>
            <a:r>
              <a:rPr lang="fa-IR" b="0" i="0" dirty="0">
                <a:solidFill>
                  <a:srgbClr val="252525"/>
                </a:solidFill>
                <a:effectLst/>
                <a:latin typeface="Roboto" panose="02000000000000000000" pitchFamily="2" charset="0"/>
              </a:rPr>
              <a:t>توسط یک تابع سیگموئید بین 0 و 1 محدود می شوند و به حالت پنهان </a:t>
            </a:r>
            <a:r>
              <a:rPr lang="en-US" b="0" i="0" dirty="0">
                <a:solidFill>
                  <a:srgbClr val="252525"/>
                </a:solidFill>
                <a:effectLst/>
                <a:latin typeface="Roboto" panose="02000000000000000000" pitchFamily="2" charset="0"/>
              </a:rPr>
              <a:t>h </a:t>
            </a:r>
            <a:r>
              <a:rPr lang="fa-IR" b="0" i="0" dirty="0">
                <a:solidFill>
                  <a:srgbClr val="252525"/>
                </a:solidFill>
                <a:effectLst/>
                <a:latin typeface="Roboto" panose="02000000000000000000" pitchFamily="2" charset="0"/>
              </a:rPr>
              <a:t>مرحله زمانی قبلی و ورودی فعلی </a:t>
            </a:r>
            <a:r>
              <a:rPr lang="en-US" b="0" i="0" dirty="0">
                <a:solidFill>
                  <a:srgbClr val="252525"/>
                </a:solidFill>
                <a:effectLst/>
                <a:latin typeface="Roboto" panose="02000000000000000000" pitchFamily="2" charset="0"/>
              </a:rPr>
              <a:t>x </a:t>
            </a:r>
            <a:r>
              <a:rPr lang="fa-IR" b="0" i="0" dirty="0">
                <a:solidFill>
                  <a:srgbClr val="252525"/>
                </a:solidFill>
                <a:effectLst/>
                <a:latin typeface="Roboto" panose="02000000000000000000" pitchFamily="2" charset="0"/>
              </a:rPr>
              <a:t>بستگی دارند. هر دو با استفاده از ماتریس های وزن </a:t>
            </a:r>
            <a:r>
              <a:rPr lang="en-US" b="0" i="0" dirty="0">
                <a:solidFill>
                  <a:srgbClr val="252525"/>
                </a:solidFill>
                <a:effectLst/>
                <a:latin typeface="Roboto" panose="02000000000000000000" pitchFamily="2" charset="0"/>
              </a:rPr>
              <a:t>W </a:t>
            </a:r>
            <a:r>
              <a:rPr lang="fa-IR" b="0" i="0" dirty="0">
                <a:solidFill>
                  <a:srgbClr val="252525"/>
                </a:solidFill>
                <a:effectLst/>
                <a:latin typeface="Roboto" panose="02000000000000000000" pitchFamily="2" charset="0"/>
              </a:rPr>
              <a:t>وزن می شوند. علاوه بر این، یک بایاس </a:t>
            </a:r>
            <a:r>
              <a:rPr lang="en-US" b="0" i="0" dirty="0">
                <a:solidFill>
                  <a:srgbClr val="252525"/>
                </a:solidFill>
                <a:effectLst/>
                <a:latin typeface="Roboto" panose="02000000000000000000" pitchFamily="2" charset="0"/>
              </a:rPr>
              <a:t>b </a:t>
            </a:r>
            <a:r>
              <a:rPr lang="fa-IR" b="0" i="0" dirty="0">
                <a:solidFill>
                  <a:srgbClr val="252525"/>
                </a:solidFill>
                <a:effectLst/>
                <a:latin typeface="Roboto" panose="02000000000000000000" pitchFamily="2" charset="0"/>
              </a:rPr>
              <a:t>اضافه می شود.</a:t>
            </a: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27</a:t>
            </a:fld>
            <a:endParaRPr lang="en-US"/>
          </a:p>
        </p:txBody>
      </p:sp>
    </p:spTree>
    <p:extLst>
      <p:ext uri="{BB962C8B-B14F-4D97-AF65-F5344CB8AC3E}">
        <p14:creationId xmlns:p14="http://schemas.microsoft.com/office/powerpoint/2010/main" val="311662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252525"/>
                </a:solidFill>
                <a:effectLst/>
                <a:latin typeface="Roboto" panose="02000000000000000000" pitchFamily="2" charset="0"/>
              </a:rPr>
              <a:t>وضعیت پنهان مرحله زمانی فعلی بر اساس یک فرآیند دو مرحله ای تعیین می شود. ابتدا یک حالت مخفی نامزد مشخص می شود</a:t>
            </a:r>
          </a:p>
          <a:p>
            <a:pPr algn="r" rtl="1"/>
            <a:r>
              <a:rPr lang="fa-IR" dirty="0"/>
              <a:t>حالت کاندید ترکیبی از ورودی فعلی و حالت پنهان مرحله زمانی قبلی و یک تابع فعال سازی است. در این مثال از تابع </a:t>
            </a:r>
            <a:r>
              <a:rPr lang="en-US" dirty="0"/>
              <a:t>tanh </a:t>
            </a:r>
            <a:r>
              <a:rPr lang="fa-IR" dirty="0"/>
              <a:t>استفاده شده است.</a:t>
            </a:r>
          </a:p>
          <a:p>
            <a:pPr algn="r" rtl="1"/>
            <a:r>
              <a:rPr lang="fa-IR" dirty="0"/>
              <a:t>در این مثال از تابع </a:t>
            </a:r>
            <a:r>
              <a:rPr lang="en-US" dirty="0"/>
              <a:t>tanh </a:t>
            </a:r>
            <a:r>
              <a:rPr lang="fa-IR" dirty="0"/>
              <a:t>استفاده شده است. تأثیر حالت پنهان قبلی بر وضعیت پنهان نامزد توسط گیت تنظیم مجدد کنترل می شود</a:t>
            </a:r>
          </a:p>
          <a:p>
            <a:pPr algn="r" rtl="1"/>
            <a:r>
              <a:rPr lang="fa-IR" dirty="0"/>
              <a:t>در مرحله دوم، حالت پنهان کاندید با حالت پنهان مرحله زمانی قبلی ترکیب می شود تا حالت پنهان فعلی ایجاد شود.</a:t>
            </a:r>
          </a:p>
          <a:p>
            <a:pPr algn="r" rtl="1"/>
            <a:r>
              <a:rPr lang="fa-IR" dirty="0"/>
              <a:t>نحوه ترکیب حالت مخفی قبلی و حالت مخفی نامزد توسط گیت به روز رسانی تعیین می شود.</a:t>
            </a:r>
          </a:p>
          <a:p>
            <a:pPr algn="r" rtl="1"/>
            <a:r>
              <a:rPr lang="fa-IR" dirty="0"/>
              <a:t>اگر گیت به روز رسانی مقدار 0 را بدهد، حالت پنهان قبلی به طور کامل نادیده گرفته می شود و حالت پنهان فعلی برابر با حالت پنهان نامزد است. اگر گیت آپدیت مقدار یک را بدهد، برعکس است.</a:t>
            </a:r>
          </a:p>
          <a:p>
            <a:pPr algn="r" rtl="1"/>
            <a:br>
              <a:rPr lang="fa-IR" dirty="0"/>
            </a:b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28</a:t>
            </a:fld>
            <a:endParaRPr lang="en-US"/>
          </a:p>
        </p:txBody>
      </p:sp>
    </p:spTree>
    <p:extLst>
      <p:ext uri="{BB962C8B-B14F-4D97-AF65-F5344CB8AC3E}">
        <p14:creationId xmlns:p14="http://schemas.microsoft.com/office/powerpoint/2010/main" val="400882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252525"/>
                </a:solidFill>
                <a:effectLst/>
                <a:latin typeface="Roboto" panose="02000000000000000000" pitchFamily="2" charset="0"/>
              </a:rPr>
              <a:t>وضعیت پنهان مرحله زمانی فعلی بر اساس یک فرآیند دو مرحله ای تعیین می شود. ابتدا یک حالت مخفی نامزد مشخص می شود</a:t>
            </a:r>
          </a:p>
          <a:p>
            <a:pPr algn="r" rtl="1"/>
            <a:r>
              <a:rPr lang="fa-IR" dirty="0"/>
              <a:t>حالت کاندید ترکیبی از ورودی فعلی و حالت پنهان مرحله زمانی قبلی و یک تابع فعال سازی است. در این مثال از تابع </a:t>
            </a:r>
            <a:r>
              <a:rPr lang="en-US" dirty="0"/>
              <a:t>tanh </a:t>
            </a:r>
            <a:r>
              <a:rPr lang="fa-IR" dirty="0"/>
              <a:t>استفاده شده است.</a:t>
            </a:r>
          </a:p>
          <a:p>
            <a:pPr algn="r" rtl="1"/>
            <a:r>
              <a:rPr lang="fa-IR" dirty="0"/>
              <a:t>در این مثال از تابع </a:t>
            </a:r>
            <a:r>
              <a:rPr lang="en-US" dirty="0"/>
              <a:t>tanh </a:t>
            </a:r>
            <a:r>
              <a:rPr lang="fa-IR" dirty="0"/>
              <a:t>استفاده شده است. تأثیر حالت پنهان قبلی بر وضعیت پنهان نامزد توسط گیت تنظیم مجدد کنترل می شود</a:t>
            </a:r>
          </a:p>
          <a:p>
            <a:pPr algn="r" rtl="1"/>
            <a:r>
              <a:rPr lang="fa-IR" dirty="0"/>
              <a:t>در مرحله دوم، حالت پنهان کاندید با حالت پنهان مرحله زمانی قبلی ترکیب می شود تا حالت پنهان فعلی ایجاد شود.</a:t>
            </a:r>
          </a:p>
          <a:p>
            <a:pPr algn="r" rtl="1"/>
            <a:r>
              <a:rPr lang="fa-IR" dirty="0"/>
              <a:t>نحوه ترکیب حالت مخفی قبلی و حالت مخفی نامزد توسط گیت به روز رسانی تعیین می شود.</a:t>
            </a:r>
          </a:p>
          <a:p>
            <a:pPr algn="r" rtl="1"/>
            <a:r>
              <a:rPr lang="fa-IR" dirty="0"/>
              <a:t>اگر گیت به روز رسانی مقدار 0 را بدهد، حالت پنهان قبلی به طور کامل نادیده گرفته می شود و حالت پنهان فعلی برابر با حالت پنهان نامزد است. اگر گیت آپدیت مقدار یک را بدهد، برعکس است.</a:t>
            </a:r>
          </a:p>
          <a:p>
            <a:pPr algn="r" rtl="1"/>
            <a:br>
              <a:rPr lang="fa-IR" dirty="0"/>
            </a:br>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29</a:t>
            </a:fld>
            <a:endParaRPr lang="en-US"/>
          </a:p>
        </p:txBody>
      </p:sp>
    </p:spTree>
    <p:extLst>
      <p:ext uri="{BB962C8B-B14F-4D97-AF65-F5344CB8AC3E}">
        <p14:creationId xmlns:p14="http://schemas.microsoft.com/office/powerpoint/2010/main" val="96499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شبکه عصبی بازگشتی یا (ریکارنت نئورال نتورک ) یک شبکه عصبیه که برای داده های دنباله ای و زمانی مناسبه ما با </a:t>
            </a:r>
            <a:r>
              <a:rPr lang="en-US" dirty="0"/>
              <a:t>neural network</a:t>
            </a:r>
            <a:r>
              <a:rPr lang="fa-IR" dirty="0"/>
              <a:t> ها کارکردیم واشنا هستیم اما یکسری دیتا ها هستند که برای کارکردن باهاشون به یک شبکه عصبی دیگه نیاز داریم. تا الان اینجوری بود که سمپل ها در </a:t>
            </a:r>
            <a:r>
              <a:rPr lang="en-US" dirty="0"/>
              <a:t>train </a:t>
            </a:r>
            <a:r>
              <a:rPr lang="fa-IR" dirty="0"/>
              <a:t> و حتی تست بهم هیچ ربطی نداشتن اما اینجا ممکنه دوتا داده پشت سر هم بهم ربط داشته باشن . مثل داده های بورسی یا فریم های ویدیو. تو داده های بورسی که درواقع یکسری اعداد به صورت زنجیروار قرار گرفتن و اگه بخوایم تحلیلشون هم کنیم همیشه باید به داده های روز ها هفته ها و حتی ماه های قبلشون هم نگاه کنیم</a:t>
            </a:r>
            <a:endParaRPr lang="en-US" dirty="0"/>
          </a:p>
          <a:p>
            <a:pPr algn="r" rtl="1"/>
            <a:endParaRPr lang="en-US" dirty="0"/>
          </a:p>
        </p:txBody>
      </p:sp>
      <p:sp>
        <p:nvSpPr>
          <p:cNvPr id="4" name="Slide Number Placeholder 3"/>
          <p:cNvSpPr>
            <a:spLocks noGrp="1"/>
          </p:cNvSpPr>
          <p:nvPr>
            <p:ph type="sldNum" sz="quarter" idx="5"/>
          </p:nvPr>
        </p:nvSpPr>
        <p:spPr/>
        <p:txBody>
          <a:bodyPr/>
          <a:lstStyle/>
          <a:p>
            <a:fld id="{34D2B81B-33CE-48A2-9120-B97B10F642EF}" type="slidenum">
              <a:rPr lang="en-US" smtClean="0"/>
              <a:t>2</a:t>
            </a:fld>
            <a:endParaRPr lang="en-US"/>
          </a:p>
        </p:txBody>
      </p:sp>
    </p:spTree>
    <p:extLst>
      <p:ext uri="{BB962C8B-B14F-4D97-AF65-F5344CB8AC3E}">
        <p14:creationId xmlns:p14="http://schemas.microsoft.com/office/powerpoint/2010/main" val="310561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616161"/>
                </a:solidFill>
                <a:effectLst/>
                <a:latin typeface="IRANSans"/>
              </a:rPr>
              <a:t>بیایید از شبکه عصبی سنتی شروع کنیم. شبکه عصبی سنتی لایه‌ی ورودی (</a:t>
            </a:r>
            <a:r>
              <a:rPr lang="en-US" b="0" i="0" dirty="0">
                <a:solidFill>
                  <a:srgbClr val="616161"/>
                </a:solidFill>
                <a:effectLst/>
                <a:latin typeface="IRANSans"/>
              </a:rPr>
              <a:t>Input Layer)، </a:t>
            </a:r>
            <a:r>
              <a:rPr lang="fa-IR" b="0" i="0" dirty="0">
                <a:solidFill>
                  <a:srgbClr val="616161"/>
                </a:solidFill>
                <a:effectLst/>
                <a:latin typeface="IRANSans"/>
              </a:rPr>
              <a:t>لایه‌ی نهان (</a:t>
            </a:r>
            <a:r>
              <a:rPr lang="en-US" b="0" i="0" dirty="0">
                <a:solidFill>
                  <a:srgbClr val="616161"/>
                </a:solidFill>
                <a:effectLst/>
                <a:latin typeface="IRANSans"/>
              </a:rPr>
              <a:t>Hidden Layer) </a:t>
            </a:r>
            <a:r>
              <a:rPr lang="fa-IR" b="0" i="0" dirty="0">
                <a:solidFill>
                  <a:srgbClr val="616161"/>
                </a:solidFill>
                <a:effectLst/>
                <a:latin typeface="IRANSans"/>
              </a:rPr>
              <a:t>و لایه‌ی خروجی (</a:t>
            </a:r>
            <a:r>
              <a:rPr lang="en-US" b="0" i="0" dirty="0">
                <a:solidFill>
                  <a:srgbClr val="616161"/>
                </a:solidFill>
                <a:effectLst/>
                <a:latin typeface="IRANSans"/>
              </a:rPr>
              <a:t>Output Layer) </a:t>
            </a:r>
            <a:r>
              <a:rPr lang="fa-IR" b="0" i="0" dirty="0">
                <a:solidFill>
                  <a:srgbClr val="616161"/>
                </a:solidFill>
                <a:effectLst/>
                <a:latin typeface="IRANSans"/>
              </a:rPr>
              <a:t>دارد.</a:t>
            </a:r>
            <a:endParaRPr lang="en-US" b="0" i="0" dirty="0">
              <a:solidFill>
                <a:srgbClr val="616161"/>
              </a:solidFill>
              <a:effectLst/>
              <a:latin typeface="IRANSans"/>
            </a:endParaRPr>
          </a:p>
          <a:p>
            <a:pPr algn="r" rtl="1"/>
            <a:r>
              <a:rPr lang="fa-IR" b="0" i="0" dirty="0">
                <a:solidFill>
                  <a:srgbClr val="616161"/>
                </a:solidFill>
                <a:effectLst/>
                <a:latin typeface="IRANSans"/>
              </a:rPr>
              <a:t>اما چطور می‌توانیم کاری کنیم که این شبکه از اطلاعات قبلی استفاده کند تا روی اطلاعات جدیدی که به دست می‌آورد تأثیر بگذارد؟ چطور است یک حلقه به این شبکه اضافه کنیم تا این کار را برای‌مان انجام دهد؟</a:t>
            </a:r>
            <a:endParaRPr lang="fa-IR" dirty="0"/>
          </a:p>
        </p:txBody>
      </p:sp>
      <p:sp>
        <p:nvSpPr>
          <p:cNvPr id="4" name="Slide Number Placeholder 3"/>
          <p:cNvSpPr>
            <a:spLocks noGrp="1"/>
          </p:cNvSpPr>
          <p:nvPr>
            <p:ph type="sldNum" sz="quarter" idx="5"/>
          </p:nvPr>
        </p:nvSpPr>
        <p:spPr/>
        <p:txBody>
          <a:bodyPr/>
          <a:lstStyle/>
          <a:p>
            <a:fld id="{34D2B81B-33CE-48A2-9120-B97B10F642EF}" type="slidenum">
              <a:rPr lang="en-US" smtClean="0"/>
              <a:t>3</a:t>
            </a:fld>
            <a:endParaRPr lang="en-US"/>
          </a:p>
        </p:txBody>
      </p:sp>
    </p:spTree>
    <p:extLst>
      <p:ext uri="{BB962C8B-B14F-4D97-AF65-F5344CB8AC3E}">
        <p14:creationId xmlns:p14="http://schemas.microsoft.com/office/powerpoint/2010/main" val="223692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400" dirty="0"/>
              <a:t>یه نکته خیلی ساده هسن که اگه ما به این تصویر نگاه کنیم با توجه به این که شبکه عصبی بازگشتی تکراریه میتونیم اون رو با یک شکل به این صورت نشون بدیم که در لحظه </a:t>
            </a:r>
            <a:r>
              <a:rPr lang="en-US" sz="1400" dirty="0"/>
              <a:t>t</a:t>
            </a:r>
            <a:r>
              <a:rPr lang="fa-IR" sz="1400" dirty="0"/>
              <a:t> ورودی ایکس تی رو داریم و هیدن استیت رو داریم که میشه خروجی مرحله قبلی یعنی </a:t>
            </a:r>
            <a:r>
              <a:rPr lang="en-US" sz="1400" dirty="0"/>
              <a:t>t-1</a:t>
            </a:r>
            <a:r>
              <a:rPr lang="fa-IR" sz="1400" dirty="0"/>
              <a:t> و خروجیمون </a:t>
            </a:r>
            <a:r>
              <a:rPr lang="en-US" sz="1400" dirty="0" err="1"/>
              <a:t>ht</a:t>
            </a:r>
            <a:r>
              <a:rPr lang="fa-IR" sz="1400" dirty="0"/>
              <a:t> هست. یه چیزیو کم داره اونم اینه که خروجی در هر مرحله در تایم استبپ بعدی قراره ورودی باشه</a:t>
            </a:r>
            <a:r>
              <a:rPr lang="en-US" sz="1400" dirty="0"/>
              <a:t> </a:t>
            </a:r>
            <a:r>
              <a:rPr lang="fa-IR" sz="1400" dirty="0"/>
              <a:t>پس ....</a:t>
            </a:r>
            <a:endParaRPr lang="en-US" sz="1400" dirty="0"/>
          </a:p>
        </p:txBody>
      </p:sp>
      <p:sp>
        <p:nvSpPr>
          <p:cNvPr id="4" name="Slide Number Placeholder 3"/>
          <p:cNvSpPr>
            <a:spLocks noGrp="1"/>
          </p:cNvSpPr>
          <p:nvPr>
            <p:ph type="sldNum" sz="quarter" idx="5"/>
          </p:nvPr>
        </p:nvSpPr>
        <p:spPr/>
        <p:txBody>
          <a:bodyPr/>
          <a:lstStyle/>
          <a:p>
            <a:fld id="{34D2B81B-33CE-48A2-9120-B97B10F642EF}" type="slidenum">
              <a:rPr lang="en-US" smtClean="0"/>
              <a:t>4</a:t>
            </a:fld>
            <a:endParaRPr lang="en-US"/>
          </a:p>
        </p:txBody>
      </p:sp>
    </p:spTree>
    <p:extLst>
      <p:ext uri="{BB962C8B-B14F-4D97-AF65-F5344CB8AC3E}">
        <p14:creationId xmlns:p14="http://schemas.microsoft.com/office/powerpoint/2010/main" val="4084298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یدونه فلش میکشم که خروجی در هر مرحله رو ورودی ما در مرحله بعدی میکنه و همونطور که میبینین این دو نماد هردوتا برابرن که یکی خلاصه شده و پک شدست و یکی ان رول شده</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B81B-33CE-48A2-9120-B97B10F64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509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400" dirty="0"/>
              <a:t>یه نکته خیلی ساده هسن که اگه ما به این تصویر نگاه کنیم با توجه به این که شبکه عصبی بازگشتی تکراریه میتونیم اون رو با یک شکل به این صورت نشون بدیم که در لحظه </a:t>
            </a:r>
            <a:r>
              <a:rPr lang="en-US" sz="1400" dirty="0"/>
              <a:t>t</a:t>
            </a:r>
            <a:r>
              <a:rPr lang="fa-IR" sz="1400" dirty="0"/>
              <a:t> ورودی ایکس تی رو داریم و هیدن استیت رو داریم که میشه خروجی مرحله قبلی یعنی </a:t>
            </a:r>
            <a:r>
              <a:rPr lang="en-US" sz="1400" dirty="0"/>
              <a:t>t-1</a:t>
            </a:r>
            <a:r>
              <a:rPr lang="fa-IR" sz="1400" dirty="0"/>
              <a:t> و خروجیمون </a:t>
            </a:r>
            <a:r>
              <a:rPr lang="en-US" sz="1400" dirty="0" err="1"/>
              <a:t>ht</a:t>
            </a:r>
            <a:r>
              <a:rPr lang="fa-IR" sz="1400" dirty="0"/>
              <a:t> هست. یه چیزیو کم داره اونم اینه که خروجی در هر مرحله در تایم استبپ بعدی قراره ورودی باشه</a:t>
            </a:r>
            <a:r>
              <a:rPr lang="en-US" sz="1400" dirty="0"/>
              <a:t> </a:t>
            </a:r>
            <a:r>
              <a:rPr lang="fa-IR" sz="1400" dirty="0"/>
              <a:t>پس ....</a:t>
            </a: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B81B-33CE-48A2-9120-B97B10F64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569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400"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B81B-33CE-48A2-9120-B97B10F64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19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B81B-33CE-48A2-9120-B97B10F64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728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B81B-33CE-48A2-9120-B97B10F642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198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9.png"/><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tmp"/><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22.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jp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7.sv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gif"/><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8" Type="http://schemas.openxmlformats.org/officeDocument/2006/relationships/hyperlink" Target="https://dennybritz.com/posts/wildml/recurrent-neural-networks-tutorial-part-3/" TargetMode="External"/><Relationship Id="rId13" Type="http://schemas.openxmlformats.org/officeDocument/2006/relationships/hyperlink" Target="https://medium.com/deep-math-machine-learning-ai/chapter-10-deepnlp-recurrent-neural-networks-with-math-c4a6846a50a2" TargetMode="External"/><Relationship Id="rId18" Type="http://schemas.openxmlformats.org/officeDocument/2006/relationships/hyperlink" Target="https://github.com/ALIREZA-AKHAVAN/RNN-NOTEBOOKS?tab=readme-ov-file" TargetMode="External"/><Relationship Id="rId3" Type="http://schemas.openxmlformats.org/officeDocument/2006/relationships/hyperlink" Target="https://howsam.org/recurrent-neural-network/" TargetMode="External"/><Relationship Id="rId21" Type="http://schemas.openxmlformats.org/officeDocument/2006/relationships/image" Target="../media/image7.svg"/><Relationship Id="rId7" Type="http://schemas.openxmlformats.org/officeDocument/2006/relationships/hyperlink" Target="https://www.analyticsvidhya.com/blog/2022/01/tutorial-on-rnn-lstm-gru-with-implementation/" TargetMode="External"/><Relationship Id="rId12" Type="http://schemas.openxmlformats.org/officeDocument/2006/relationships/hyperlink" Target="https://analyticsindiamag.com/lstm-vs-gru-in-recurrent-neural-network-a-comparative-study/" TargetMode="External"/><Relationship Id="rId17" Type="http://schemas.openxmlformats.org/officeDocument/2006/relationships/hyperlink" Target="https://k21academy.com/datascience-blog/machine-learning/recurrent-neural-networks/" TargetMode="External"/><Relationship Id="rId2" Type="http://schemas.openxmlformats.org/officeDocument/2006/relationships/image" Target="../media/image57.gif"/><Relationship Id="rId16" Type="http://schemas.openxmlformats.org/officeDocument/2006/relationships/hyperlink" Target="https://arxiv.org/ftp/arxiv/papers/2305/2305.17473.pdf" TargetMode="External"/><Relationship Id="rId20"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ww.educative.io/answers/what-are-the-types-of-rnn" TargetMode="External"/><Relationship Id="rId11" Type="http://schemas.openxmlformats.org/officeDocument/2006/relationships/hyperlink" Target="https://aicorespot.io/an-intro-to-recurrent-neural-networks-and-the-math-that-drives-it/" TargetMode="External"/><Relationship Id="rId5" Type="http://schemas.openxmlformats.org/officeDocument/2006/relationships/hyperlink" Target="https://www.nickmccullum.com/python-deep-learning/vanishing-gradient-problem/" TargetMode="External"/><Relationship Id="rId15" Type="http://schemas.openxmlformats.org/officeDocument/2006/relationships/hyperlink" Target="https://www.simplilearn.com/tutorials/deep-learning-tutorial/rnn" TargetMode="External"/><Relationship Id="rId10" Type="http://schemas.openxmlformats.org/officeDocument/2006/relationships/hyperlink" Target="https://rstudio-conf-2020.github.io/dl-keras-tf/08-LSTMs.html#9" TargetMode="External"/><Relationship Id="rId19" Type="http://schemas.openxmlformats.org/officeDocument/2006/relationships/hyperlink" Target="https://www.geeksforgeeks.org/gated-recurrent-unit-networks/" TargetMode="External"/><Relationship Id="rId4" Type="http://schemas.openxmlformats.org/officeDocument/2006/relationships/hyperlink" Target="https://mmuratarat.github.io/2019-02-07/bptt-of-rnn" TargetMode="External"/><Relationship Id="rId9" Type="http://schemas.openxmlformats.org/officeDocument/2006/relationships/hyperlink" Target="https://chatbot.theb.ai/" TargetMode="External"/><Relationship Id="rId14" Type="http://schemas.openxmlformats.org/officeDocument/2006/relationships/hyperlink" Target="https://www.datacamp.com/tutorial/tutorial-for-recurrent-neural-networ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8D6CE"/>
        </a:solidFill>
        <a:effectLst/>
      </p:bgPr>
    </p:bg>
    <p:spTree>
      <p:nvGrpSpPr>
        <p:cNvPr id="1" name=""/>
        <p:cNvGrpSpPr/>
        <p:nvPr/>
      </p:nvGrpSpPr>
      <p:grpSpPr>
        <a:xfrm>
          <a:off x="0" y="0"/>
          <a:ext cx="0" cy="0"/>
          <a:chOff x="0" y="0"/>
          <a:chExt cx="0" cy="0"/>
        </a:xfrm>
      </p:grpSpPr>
      <p:grpSp>
        <p:nvGrpSpPr>
          <p:cNvPr id="2" name="Group 2"/>
          <p:cNvGrpSpPr/>
          <p:nvPr/>
        </p:nvGrpSpPr>
        <p:grpSpPr>
          <a:xfrm>
            <a:off x="990600" y="6046488"/>
            <a:ext cx="16351908" cy="3211812"/>
            <a:chOff x="0" y="0"/>
            <a:chExt cx="5920967" cy="1620068"/>
          </a:xfrm>
        </p:grpSpPr>
        <p:sp>
          <p:nvSpPr>
            <p:cNvPr id="3" name="Freeform 3"/>
            <p:cNvSpPr/>
            <p:nvPr/>
          </p:nvSpPr>
          <p:spPr>
            <a:xfrm>
              <a:off x="0" y="0"/>
              <a:ext cx="5920967" cy="1620068"/>
            </a:xfrm>
            <a:custGeom>
              <a:avLst/>
              <a:gdLst/>
              <a:ahLst/>
              <a:cxnLst/>
              <a:rect l="l" t="t" r="r" b="b"/>
              <a:pathLst>
                <a:path w="5920967" h="1620068">
                  <a:moveTo>
                    <a:pt x="5796507" y="1620067"/>
                  </a:moveTo>
                  <a:lnTo>
                    <a:pt x="124460" y="1620067"/>
                  </a:lnTo>
                  <a:cubicBezTo>
                    <a:pt x="55880" y="1620067"/>
                    <a:pt x="0" y="1564187"/>
                    <a:pt x="0" y="1495608"/>
                  </a:cubicBezTo>
                  <a:lnTo>
                    <a:pt x="0" y="124460"/>
                  </a:lnTo>
                  <a:cubicBezTo>
                    <a:pt x="0" y="55880"/>
                    <a:pt x="55880" y="0"/>
                    <a:pt x="124460" y="0"/>
                  </a:cubicBezTo>
                  <a:lnTo>
                    <a:pt x="5796507" y="0"/>
                  </a:lnTo>
                  <a:cubicBezTo>
                    <a:pt x="5865087" y="0"/>
                    <a:pt x="5920967" y="55880"/>
                    <a:pt x="5920967" y="124460"/>
                  </a:cubicBezTo>
                  <a:lnTo>
                    <a:pt x="5920967" y="1495608"/>
                  </a:lnTo>
                  <a:cubicBezTo>
                    <a:pt x="5920967" y="1564188"/>
                    <a:pt x="5865087" y="1620068"/>
                    <a:pt x="5796507" y="1620068"/>
                  </a:cubicBezTo>
                  <a:close/>
                </a:path>
              </a:pathLst>
            </a:custGeom>
            <a:solidFill>
              <a:srgbClr val="378F81"/>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04902" y="4207329"/>
            <a:ext cx="1762298" cy="6096000"/>
          </a:xfrm>
          <a:prstGeom prst="rect">
            <a:avLst/>
          </a:prstGeom>
        </p:spPr>
      </p:pic>
      <p:sp>
        <p:nvSpPr>
          <p:cNvPr id="8" name="TextBox 8"/>
          <p:cNvSpPr txBox="1"/>
          <p:nvPr/>
        </p:nvSpPr>
        <p:spPr>
          <a:xfrm>
            <a:off x="4114800" y="1790700"/>
            <a:ext cx="12314914" cy="1528432"/>
          </a:xfrm>
          <a:prstGeom prst="rect">
            <a:avLst/>
          </a:prstGeom>
        </p:spPr>
        <p:txBody>
          <a:bodyPr lIns="0" tIns="0" rIns="0" bIns="0" rtlCol="0" anchor="t">
            <a:spAutoFit/>
          </a:bodyPr>
          <a:lstStyle/>
          <a:p>
            <a:pPr algn="ctr">
              <a:lnSpc>
                <a:spcPts val="12599"/>
              </a:lnSpc>
            </a:pPr>
            <a:r>
              <a:rPr lang="fa-IR" sz="9000" dirty="0">
                <a:solidFill>
                  <a:srgbClr val="211A15"/>
                </a:solidFill>
                <a:latin typeface="AbdoMaster-ExtraBold" panose="02000500030000020004" pitchFamily="50" charset="-78"/>
                <a:cs typeface="AbdoMaster-ExtraBold" panose="02000500030000020004" pitchFamily="50" charset="-78"/>
              </a:rPr>
              <a:t>شبکه عصبی بازگشتی</a:t>
            </a:r>
            <a:endParaRPr lang="en-US" sz="9000" dirty="0">
              <a:solidFill>
                <a:srgbClr val="211A15"/>
              </a:solidFill>
              <a:latin typeface="AbdoMaster-ExtraBold" panose="02000500030000020004" pitchFamily="50" charset="-78"/>
              <a:cs typeface="AbdoMaster-ExtraBold" panose="02000500030000020004" pitchFamily="50" charset="-78"/>
            </a:endParaRP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04902" y="-1855487"/>
            <a:ext cx="1762298" cy="6096000"/>
          </a:xfrm>
          <a:prstGeom prst="rect">
            <a:avLst/>
          </a:prstGeom>
        </p:spPr>
      </p:pic>
      <p:sp>
        <p:nvSpPr>
          <p:cNvPr id="11" name="TextBox 10">
            <a:extLst>
              <a:ext uri="{FF2B5EF4-FFF2-40B4-BE49-F238E27FC236}">
                <a16:creationId xmlns:a16="http://schemas.microsoft.com/office/drawing/2014/main" id="{5BF9A1EA-7B48-6519-5D71-196B6698EEF1}"/>
              </a:ext>
            </a:extLst>
          </p:cNvPr>
          <p:cNvSpPr txBox="1"/>
          <p:nvPr/>
        </p:nvSpPr>
        <p:spPr>
          <a:xfrm>
            <a:off x="2218510" y="3693034"/>
            <a:ext cx="16047719" cy="2123658"/>
          </a:xfrm>
          <a:prstGeom prst="rect">
            <a:avLst/>
          </a:prstGeom>
          <a:noFill/>
        </p:spPr>
        <p:txBody>
          <a:bodyPr wrap="square" rtlCol="0">
            <a:spAutoFit/>
          </a:bodyPr>
          <a:lstStyle/>
          <a:p>
            <a:pPr algn="ctr"/>
            <a:r>
              <a:rPr lang="en-US" sz="6600" dirty="0">
                <a:latin typeface="AbdoMaster-ExtraBold" panose="02000500030000020004" pitchFamily="50" charset="-78"/>
                <a:cs typeface="AbdoMaster-ExtraBold" panose="02000500030000020004" pitchFamily="50" charset="-78"/>
              </a:rPr>
              <a:t>Recurrent</a:t>
            </a:r>
            <a:r>
              <a:rPr lang="fa-IR" sz="6600" dirty="0">
                <a:latin typeface="AbdoMaster-ExtraBold" panose="02000500030000020004" pitchFamily="50" charset="-78"/>
                <a:cs typeface="AbdoMaster-ExtraBold" panose="02000500030000020004" pitchFamily="50" charset="-78"/>
              </a:rPr>
              <a:t> </a:t>
            </a:r>
            <a:r>
              <a:rPr lang="en-US" sz="6600" dirty="0">
                <a:latin typeface="AbdoMaster-ExtraBold" panose="02000500030000020004" pitchFamily="50" charset="-78"/>
                <a:cs typeface="AbdoMaster-ExtraBold" panose="02000500030000020004" pitchFamily="50" charset="-78"/>
              </a:rPr>
              <a:t>neural</a:t>
            </a:r>
            <a:r>
              <a:rPr lang="fa-IR" sz="6600" dirty="0">
                <a:latin typeface="AbdoMaster-ExtraBold" panose="02000500030000020004" pitchFamily="50" charset="-78"/>
                <a:cs typeface="AbdoMaster-ExtraBold" panose="02000500030000020004" pitchFamily="50" charset="-78"/>
              </a:rPr>
              <a:t> </a:t>
            </a:r>
            <a:r>
              <a:rPr lang="en-US" sz="6600" dirty="0">
                <a:latin typeface="AbdoMaster-ExtraBold" panose="02000500030000020004" pitchFamily="50" charset="-78"/>
                <a:cs typeface="AbdoMaster-ExtraBold" panose="02000500030000020004" pitchFamily="50" charset="-78"/>
              </a:rPr>
              <a:t>network</a:t>
            </a:r>
            <a:br>
              <a:rPr lang="en-US" sz="6600" dirty="0">
                <a:latin typeface="AbdoMaster-ExtraBold" panose="02000500030000020004" pitchFamily="50" charset="-78"/>
                <a:cs typeface="AbdoMaster-ExtraBold" panose="02000500030000020004" pitchFamily="50" charset="-78"/>
              </a:rPr>
            </a:br>
            <a:r>
              <a:rPr lang="en-US" sz="6600" dirty="0">
                <a:latin typeface="AbdoMaster-ExtraBold" panose="02000500030000020004" pitchFamily="50" charset="-78"/>
                <a:cs typeface="AbdoMaster-ExtraBold" panose="02000500030000020004" pitchFamily="50" charset="-78"/>
              </a:rPr>
              <a:t>RNN , GRU</a:t>
            </a:r>
          </a:p>
        </p:txBody>
      </p:sp>
      <p:sp>
        <p:nvSpPr>
          <p:cNvPr id="12" name="TextBox 11">
            <a:extLst>
              <a:ext uri="{FF2B5EF4-FFF2-40B4-BE49-F238E27FC236}">
                <a16:creationId xmlns:a16="http://schemas.microsoft.com/office/drawing/2014/main" id="{5C680A5A-538C-D8DA-A55C-3E3672B02B71}"/>
              </a:ext>
            </a:extLst>
          </p:cNvPr>
          <p:cNvSpPr txBox="1"/>
          <p:nvPr/>
        </p:nvSpPr>
        <p:spPr>
          <a:xfrm>
            <a:off x="4724400" y="6967133"/>
            <a:ext cx="16047719" cy="1754326"/>
          </a:xfrm>
          <a:prstGeom prst="rect">
            <a:avLst/>
          </a:prstGeom>
          <a:noFill/>
        </p:spPr>
        <p:txBody>
          <a:bodyPr wrap="square" rtlCol="0">
            <a:spAutoFit/>
          </a:bodyPr>
          <a:lstStyle/>
          <a:p>
            <a:r>
              <a:rPr lang="en-US" sz="3600" dirty="0" err="1">
                <a:solidFill>
                  <a:sysClr val="windowText" lastClr="000000"/>
                </a:solidFill>
                <a:latin typeface="Hero" panose="020B0604020202020204" charset="0"/>
              </a:rPr>
              <a:t>Fahime</a:t>
            </a:r>
            <a:r>
              <a:rPr lang="en-US" sz="3600" dirty="0">
                <a:solidFill>
                  <a:sysClr val="windowText" lastClr="000000"/>
                </a:solidFill>
                <a:latin typeface="Hero" panose="020B0604020202020204" charset="0"/>
              </a:rPr>
              <a:t> </a:t>
            </a:r>
            <a:r>
              <a:rPr lang="en-US" sz="3600" dirty="0" err="1">
                <a:solidFill>
                  <a:sysClr val="windowText" lastClr="000000"/>
                </a:solidFill>
                <a:latin typeface="Hero" panose="020B0604020202020204" charset="0"/>
              </a:rPr>
              <a:t>Aliabadi</a:t>
            </a:r>
            <a:r>
              <a:rPr lang="en-US" sz="3600" dirty="0">
                <a:solidFill>
                  <a:sysClr val="windowText" lastClr="000000"/>
                </a:solidFill>
                <a:latin typeface="Hero" panose="020B0604020202020204" charset="0"/>
              </a:rPr>
              <a:t> , Parham </a:t>
            </a:r>
            <a:r>
              <a:rPr lang="en-US" sz="3600" dirty="0" err="1">
                <a:solidFill>
                  <a:sysClr val="windowText" lastClr="000000"/>
                </a:solidFill>
                <a:latin typeface="Hero" panose="020B0604020202020204" charset="0"/>
              </a:rPr>
              <a:t>Pishro</a:t>
            </a:r>
            <a:endParaRPr lang="en-US" sz="3600" dirty="0">
              <a:solidFill>
                <a:sysClr val="windowText" lastClr="000000"/>
              </a:solidFill>
              <a:latin typeface="Hero" panose="020B0604020202020204" charset="0"/>
            </a:endParaRPr>
          </a:p>
          <a:p>
            <a:r>
              <a:rPr lang="en-US" sz="3600" dirty="0">
                <a:solidFill>
                  <a:sysClr val="windowText" lastClr="000000"/>
                </a:solidFill>
                <a:latin typeface="Hero" panose="020B0604020202020204" charset="0"/>
              </a:rPr>
              <a:t>Dr . </a:t>
            </a:r>
            <a:r>
              <a:rPr lang="en-US" sz="3600" b="0" i="0" dirty="0" err="1">
                <a:solidFill>
                  <a:sysClr val="windowText" lastClr="000000"/>
                </a:solidFill>
                <a:effectLst/>
                <a:latin typeface="Hero" panose="020B0604020202020204" charset="0"/>
              </a:rPr>
              <a:t>Amintoosi</a:t>
            </a:r>
            <a:endParaRPr lang="en-US" sz="3600" b="0" i="0" dirty="0">
              <a:solidFill>
                <a:sysClr val="windowText" lastClr="000000"/>
              </a:solidFill>
              <a:effectLst/>
              <a:latin typeface="Hero" panose="020B0604020202020204" charset="0"/>
            </a:endParaRPr>
          </a:p>
          <a:p>
            <a:r>
              <a:rPr lang="en-US" sz="3600" dirty="0">
                <a:solidFill>
                  <a:sysClr val="windowText" lastClr="000000"/>
                </a:solidFill>
                <a:latin typeface="Hero" panose="020B0604020202020204" charset="0"/>
              </a:rPr>
              <a:t>  </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E7CE7-039A-BE6F-D4FC-30C23C98231A}"/>
              </a:ext>
            </a:extLst>
          </p:cNvPr>
          <p:cNvSpPr/>
          <p:nvPr/>
        </p:nvSpPr>
        <p:spPr>
          <a:xfrm>
            <a:off x="0" y="0"/>
            <a:ext cx="18288000" cy="10287000"/>
          </a:xfrm>
          <a:prstGeom prst="rect">
            <a:avLst/>
          </a:prstGeom>
          <a:solidFill>
            <a:srgbClr val="FEE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2"/>
          <p:cNvGrpSpPr/>
          <p:nvPr/>
        </p:nvGrpSpPr>
        <p:grpSpPr>
          <a:xfrm>
            <a:off x="1028700" y="1028700"/>
            <a:ext cx="16230600" cy="8229600"/>
            <a:chOff x="0" y="0"/>
            <a:chExt cx="5920967" cy="3002180"/>
          </a:xfrm>
          <a:solidFill>
            <a:schemeClr val="bg1"/>
          </a:solidFill>
        </p:grpSpPr>
        <p:sp>
          <p:nvSpPr>
            <p:cNvPr id="3" name="Freeform 3"/>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grp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a:off x="16028391" y="-2918141"/>
            <a:ext cx="5570404" cy="559073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961635" y="8032459"/>
            <a:ext cx="5570404" cy="5590734"/>
          </a:xfrm>
          <a:prstGeom prst="rect">
            <a:avLst/>
          </a:prstGeom>
        </p:spPr>
      </p:pic>
      <p:sp>
        <p:nvSpPr>
          <p:cNvPr id="13" name="TextBox 12">
            <a:extLst>
              <a:ext uri="{FF2B5EF4-FFF2-40B4-BE49-F238E27FC236}">
                <a16:creationId xmlns:a16="http://schemas.microsoft.com/office/drawing/2014/main" id="{9B0B9B37-253C-B59C-ADA2-03E481CFD563}"/>
              </a:ext>
            </a:extLst>
          </p:cNvPr>
          <p:cNvSpPr txBox="1"/>
          <p:nvPr/>
        </p:nvSpPr>
        <p:spPr>
          <a:xfrm>
            <a:off x="685800" y="1667057"/>
            <a:ext cx="11487408" cy="584775"/>
          </a:xfrm>
          <a:prstGeom prst="rect">
            <a:avLst/>
          </a:prstGeom>
          <a:noFill/>
        </p:spPr>
        <p:txBody>
          <a:bodyPr wrap="square" rtlCol="0">
            <a:spAutoFit/>
          </a:bodyPr>
          <a:lstStyle/>
          <a:p>
            <a:pPr algn="r" rtl="1"/>
            <a:r>
              <a:rPr lang="fa-IR" sz="3200" dirty="0">
                <a:latin typeface="AbdoMaster-ExtraBold" panose="02000500030000020004" pitchFamily="50" charset="-78"/>
                <a:cs typeface="AbdoMaster-ExtraBold" panose="02000500030000020004" pitchFamily="50" charset="-78"/>
              </a:rPr>
              <a:t>تبدیل وکتور بدون تابع فعالساز </a:t>
            </a:r>
            <a:endParaRPr lang="en-US" sz="3200" dirty="0">
              <a:latin typeface="AbdoMaster-ExtraBold" panose="02000500030000020004" pitchFamily="50" charset="-78"/>
              <a:cs typeface="AbdoMaster-ExtraBold" panose="02000500030000020004" pitchFamily="50" charset="-78"/>
            </a:endParaRPr>
          </a:p>
        </p:txBody>
      </p:sp>
      <p:pic>
        <p:nvPicPr>
          <p:cNvPr id="8" name="Picture 7">
            <a:extLst>
              <a:ext uri="{FF2B5EF4-FFF2-40B4-BE49-F238E27FC236}">
                <a16:creationId xmlns:a16="http://schemas.microsoft.com/office/drawing/2014/main" id="{A7D92824-096D-FB49-FC3D-A5ED0AD51618}"/>
              </a:ext>
            </a:extLst>
          </p:cNvPr>
          <p:cNvPicPr>
            <a:picLocks noChangeAspect="1"/>
          </p:cNvPicPr>
          <p:nvPr/>
        </p:nvPicPr>
        <p:blipFill rotWithShape="1">
          <a:blip r:embed="rId4">
            <a:extLst>
              <a:ext uri="{28A0092B-C50C-407E-A947-70E740481C1C}">
                <a14:useLocalDpi xmlns:a14="http://schemas.microsoft.com/office/drawing/2010/main" val="0"/>
              </a:ext>
            </a:extLst>
          </a:blip>
          <a:srcRect l="6528" r="7588"/>
          <a:stretch/>
        </p:blipFill>
        <p:spPr>
          <a:xfrm>
            <a:off x="1491343" y="2576945"/>
            <a:ext cx="15305313" cy="2363565"/>
          </a:xfrm>
          <a:prstGeom prst="rect">
            <a:avLst/>
          </a:prstGeom>
        </p:spPr>
      </p:pic>
      <p:pic>
        <p:nvPicPr>
          <p:cNvPr id="9" name="Picture 8">
            <a:extLst>
              <a:ext uri="{FF2B5EF4-FFF2-40B4-BE49-F238E27FC236}">
                <a16:creationId xmlns:a16="http://schemas.microsoft.com/office/drawing/2014/main" id="{5BA6BF9D-C186-CC38-CA7A-1D5B40EA8643}"/>
              </a:ext>
            </a:extLst>
          </p:cNvPr>
          <p:cNvPicPr>
            <a:picLocks noChangeAspect="1"/>
          </p:cNvPicPr>
          <p:nvPr/>
        </p:nvPicPr>
        <p:blipFill rotWithShape="1">
          <a:blip r:embed="rId5">
            <a:extLst>
              <a:ext uri="{28A0092B-C50C-407E-A947-70E740481C1C}">
                <a14:useLocalDpi xmlns:a14="http://schemas.microsoft.com/office/drawing/2010/main" val="0"/>
              </a:ext>
            </a:extLst>
          </a:blip>
          <a:srcRect l="5810" r="8296"/>
          <a:stretch/>
        </p:blipFill>
        <p:spPr>
          <a:xfrm>
            <a:off x="1028700" y="5590736"/>
            <a:ext cx="15306895" cy="2363565"/>
          </a:xfrm>
          <a:prstGeom prst="rect">
            <a:avLst/>
          </a:prstGeom>
        </p:spPr>
      </p:pic>
      <p:sp>
        <p:nvSpPr>
          <p:cNvPr id="11" name="TextBox 10">
            <a:extLst>
              <a:ext uri="{FF2B5EF4-FFF2-40B4-BE49-F238E27FC236}">
                <a16:creationId xmlns:a16="http://schemas.microsoft.com/office/drawing/2014/main" id="{E96A2421-A0E3-22FB-22F9-D5B79D02DB60}"/>
              </a:ext>
            </a:extLst>
          </p:cNvPr>
          <p:cNvSpPr txBox="1"/>
          <p:nvPr/>
        </p:nvSpPr>
        <p:spPr>
          <a:xfrm>
            <a:off x="1052433" y="4940510"/>
            <a:ext cx="11487408" cy="584775"/>
          </a:xfrm>
          <a:prstGeom prst="rect">
            <a:avLst/>
          </a:prstGeom>
          <a:noFill/>
        </p:spPr>
        <p:txBody>
          <a:bodyPr wrap="square" rtlCol="0">
            <a:spAutoFit/>
          </a:bodyPr>
          <a:lstStyle/>
          <a:p>
            <a:pPr algn="r" rtl="1"/>
            <a:r>
              <a:rPr lang="fa-IR" sz="3200" dirty="0">
                <a:latin typeface="AbdoMaster-ExtraBold" panose="02000500030000020004" pitchFamily="50" charset="-78"/>
                <a:cs typeface="AbdoMaster-ExtraBold" panose="02000500030000020004" pitchFamily="50" charset="-78"/>
              </a:rPr>
              <a:t>تبدیل وکتور با تابع فعالساز </a:t>
            </a:r>
            <a:r>
              <a:rPr lang="en-US" sz="3200" dirty="0">
                <a:latin typeface="AbdoMaster-ExtraBold" panose="02000500030000020004" pitchFamily="50" charset="-78"/>
                <a:cs typeface="AbdoMaster-ExtraBold" panose="02000500030000020004" pitchFamily="50" charset="-78"/>
              </a:rPr>
              <a:t>tanh</a:t>
            </a:r>
            <a:r>
              <a:rPr lang="fa-IR" sz="3200" dirty="0">
                <a:latin typeface="AbdoMaster-ExtraBold" panose="02000500030000020004" pitchFamily="50" charset="-78"/>
                <a:cs typeface="AbdoMaster-ExtraBold" panose="02000500030000020004" pitchFamily="50" charset="-78"/>
              </a:rPr>
              <a:t> </a:t>
            </a:r>
            <a:endParaRPr lang="en-US" sz="3200" dirty="0">
              <a:latin typeface="AbdoMaster-ExtraBold" panose="02000500030000020004" pitchFamily="50" charset="-78"/>
              <a:cs typeface="AbdoMaster-ExtraBold" panose="02000500030000020004" pitchFamily="50" charset="-78"/>
            </a:endParaRPr>
          </a:p>
        </p:txBody>
      </p:sp>
    </p:spTree>
    <p:extLst>
      <p:ext uri="{BB962C8B-B14F-4D97-AF65-F5344CB8AC3E}">
        <p14:creationId xmlns:p14="http://schemas.microsoft.com/office/powerpoint/2010/main" val="1223177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78830"/>
            <a:ext cx="16230600" cy="7922270"/>
            <a:chOff x="0" y="0"/>
            <a:chExt cx="5920967" cy="2059419"/>
          </a:xfrm>
        </p:grpSpPr>
        <p:sp>
          <p:nvSpPr>
            <p:cNvPr id="3" name="Freeform 3"/>
            <p:cNvSpPr/>
            <p:nvPr/>
          </p:nvSpPr>
          <p:spPr>
            <a:xfrm>
              <a:off x="0" y="0"/>
              <a:ext cx="5920967" cy="2059419"/>
            </a:xfrm>
            <a:custGeom>
              <a:avLst/>
              <a:gdLst/>
              <a:ahLst/>
              <a:cxnLst/>
              <a:rect l="l" t="t" r="r" b="b"/>
              <a:pathLst>
                <a:path w="5920967" h="2059419">
                  <a:moveTo>
                    <a:pt x="5796507" y="2059419"/>
                  </a:moveTo>
                  <a:lnTo>
                    <a:pt x="124460" y="2059419"/>
                  </a:lnTo>
                  <a:cubicBezTo>
                    <a:pt x="55880" y="2059419"/>
                    <a:pt x="0" y="2003539"/>
                    <a:pt x="0" y="1934959"/>
                  </a:cubicBezTo>
                  <a:lnTo>
                    <a:pt x="0" y="124460"/>
                  </a:lnTo>
                  <a:cubicBezTo>
                    <a:pt x="0" y="55880"/>
                    <a:pt x="55880" y="0"/>
                    <a:pt x="124460" y="0"/>
                  </a:cubicBezTo>
                  <a:lnTo>
                    <a:pt x="5796507" y="0"/>
                  </a:lnTo>
                  <a:cubicBezTo>
                    <a:pt x="5865087" y="0"/>
                    <a:pt x="5920967" y="55880"/>
                    <a:pt x="5920967" y="124460"/>
                  </a:cubicBezTo>
                  <a:lnTo>
                    <a:pt x="5920967" y="1934959"/>
                  </a:lnTo>
                  <a:cubicBezTo>
                    <a:pt x="5920967" y="2003539"/>
                    <a:pt x="5865087" y="2059419"/>
                    <a:pt x="5796507" y="2059419"/>
                  </a:cubicBezTo>
                  <a:close/>
                </a:path>
              </a:pathLst>
            </a:custGeom>
            <a:solidFill>
              <a:srgbClr val="A8D6CE"/>
            </a:solidFill>
          </p:spPr>
        </p:sp>
      </p:grpSp>
      <p:pic>
        <p:nvPicPr>
          <p:cNvPr id="4" name="Picture 3">
            <a:extLst>
              <a:ext uri="{FF2B5EF4-FFF2-40B4-BE49-F238E27FC236}">
                <a16:creationId xmlns:a16="http://schemas.microsoft.com/office/drawing/2014/main" id="{ED9AEB6B-CB64-BDB6-EEAA-82CF520F2B9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314" y="2429895"/>
            <a:ext cx="7314286" cy="4676190"/>
          </a:xfrm>
          <a:prstGeom prst="rect">
            <a:avLst/>
          </a:prstGeom>
        </p:spPr>
      </p:pic>
      <p:sp>
        <p:nvSpPr>
          <p:cNvPr id="5" name="Rectangle 4">
            <a:extLst>
              <a:ext uri="{FF2B5EF4-FFF2-40B4-BE49-F238E27FC236}">
                <a16:creationId xmlns:a16="http://schemas.microsoft.com/office/drawing/2014/main" id="{204D7F1B-3610-D178-49F7-24BF8A0894C9}"/>
              </a:ext>
            </a:extLst>
          </p:cNvPr>
          <p:cNvSpPr/>
          <p:nvPr/>
        </p:nvSpPr>
        <p:spPr>
          <a:xfrm>
            <a:off x="11986210" y="3725295"/>
            <a:ext cx="434390" cy="3810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746A5E48-A89E-D64A-F481-22C57B4A6598}"/>
              </a:ext>
            </a:extLst>
          </p:cNvPr>
          <p:cNvSpPr/>
          <p:nvPr/>
        </p:nvSpPr>
        <p:spPr>
          <a:xfrm>
            <a:off x="5836820" y="6703619"/>
            <a:ext cx="434390" cy="3810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solidFill>
                <a:schemeClr val="tx1"/>
              </a:solidFill>
            </a:endParaRPr>
          </a:p>
        </p:txBody>
      </p:sp>
      <p:sp>
        <p:nvSpPr>
          <p:cNvPr id="7" name="Rectangle 6">
            <a:extLst>
              <a:ext uri="{FF2B5EF4-FFF2-40B4-BE49-F238E27FC236}">
                <a16:creationId xmlns:a16="http://schemas.microsoft.com/office/drawing/2014/main" id="{911B11F3-4F61-DC5C-092E-8C83F44942F4}"/>
              </a:ext>
            </a:extLst>
          </p:cNvPr>
          <p:cNvSpPr/>
          <p:nvPr/>
        </p:nvSpPr>
        <p:spPr>
          <a:xfrm>
            <a:off x="5110148" y="3725295"/>
            <a:ext cx="856261" cy="3810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E8FE88A0-C68E-895F-BBDC-51B2F62367F7}"/>
              </a:ext>
            </a:extLst>
          </p:cNvPr>
          <p:cNvSpPr/>
          <p:nvPr/>
        </p:nvSpPr>
        <p:spPr>
          <a:xfrm>
            <a:off x="10233610" y="2429895"/>
            <a:ext cx="434390" cy="3810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CCDAA-C188-B821-9039-AEF31FD3F79D}"/>
                  </a:ext>
                </a:extLst>
              </p:cNvPr>
              <p:cNvSpPr txBox="1"/>
              <p:nvPr/>
            </p:nvSpPr>
            <p:spPr>
              <a:xfrm>
                <a:off x="6012055" y="6903303"/>
                <a:ext cx="879046"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𝑥</m:t>
                          </m:r>
                        </m:e>
                        <m:sub>
                          <m:r>
                            <a:rPr lang="en-US" sz="4800" b="0" i="1" smtClean="0">
                              <a:solidFill>
                                <a:schemeClr val="tx1"/>
                              </a:solidFill>
                              <a:latin typeface="Cambria Math" panose="02040503050406030204" pitchFamily="18" charset="0"/>
                            </a:rPr>
                            <m:t>𝑡</m:t>
                          </m:r>
                        </m:sub>
                      </m:sSub>
                    </m:oMath>
                  </m:oMathPara>
                </a14:m>
                <a:endParaRPr lang="en-US" sz="4800" dirty="0">
                  <a:solidFill>
                    <a:schemeClr val="tx1"/>
                  </a:solidFill>
                </a:endParaRPr>
              </a:p>
            </p:txBody>
          </p:sp>
        </mc:Choice>
        <mc:Fallback xmlns="">
          <p:sp>
            <p:nvSpPr>
              <p:cNvPr id="22" name="TextBox 21">
                <a:extLst>
                  <a:ext uri="{FF2B5EF4-FFF2-40B4-BE49-F238E27FC236}">
                    <a16:creationId xmlns:a16="http://schemas.microsoft.com/office/drawing/2014/main" id="{312CCDAA-C188-B821-9039-AEF31FD3F79D}"/>
                  </a:ext>
                </a:extLst>
              </p:cNvPr>
              <p:cNvSpPr txBox="1">
                <a:spLocks noRot="1" noChangeAspect="1" noMove="1" noResize="1" noEditPoints="1" noAdjustHandles="1" noChangeArrowheads="1" noChangeShapeType="1" noTextEdit="1"/>
              </p:cNvSpPr>
              <p:nvPr/>
            </p:nvSpPr>
            <p:spPr>
              <a:xfrm>
                <a:off x="6012055" y="6903303"/>
                <a:ext cx="879046" cy="83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604081-36A5-D3FC-F08B-0D84F1573A9C}"/>
                  </a:ext>
                </a:extLst>
              </p:cNvPr>
              <p:cNvSpPr txBox="1"/>
              <p:nvPr/>
            </p:nvSpPr>
            <p:spPr>
              <a:xfrm>
                <a:off x="10395044" y="1810331"/>
                <a:ext cx="77999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chemeClr val="tx1"/>
                              </a:solidFill>
                              <a:latin typeface="Cambria Math" panose="02040503050406030204" pitchFamily="18" charset="0"/>
                            </a:rPr>
                          </m:ctrlPr>
                        </m:sSubPr>
                        <m:e>
                          <m:acc>
                            <m:accPr>
                              <m:chr m:val="̂"/>
                              <m:ctrlPr>
                                <a:rPr lang="en-US" sz="4800" i="1">
                                  <a:solidFill>
                                    <a:schemeClr val="tx1"/>
                                  </a:solidFill>
                                  <a:latin typeface="Cambria Math" panose="02040503050406030204" pitchFamily="18" charset="0"/>
                                </a:rPr>
                              </m:ctrlPr>
                            </m:accPr>
                            <m:e>
                              <m:r>
                                <a:rPr lang="en-US" sz="4800" i="1">
                                  <a:solidFill>
                                    <a:schemeClr val="tx1"/>
                                  </a:solidFill>
                                  <a:latin typeface="Cambria Math" panose="02040503050406030204" pitchFamily="18" charset="0"/>
                                </a:rPr>
                                <m:t>𝑦</m:t>
                              </m:r>
                            </m:e>
                          </m:acc>
                        </m:e>
                        <m:sub>
                          <m:r>
                            <m:rPr>
                              <m:sty m:val="p"/>
                            </m:rPr>
                            <a:rPr lang="en-US" sz="4800" b="0" i="0" smtClean="0">
                              <a:solidFill>
                                <a:schemeClr val="tx1"/>
                              </a:solidFill>
                              <a:latin typeface="Cambria Math" panose="02040503050406030204" pitchFamily="18" charset="0"/>
                            </a:rPr>
                            <m:t>t</m:t>
                          </m:r>
                        </m:sub>
                      </m:sSub>
                    </m:oMath>
                  </m:oMathPara>
                </a14:m>
                <a:endParaRPr lang="en-US" sz="4800" dirty="0">
                  <a:solidFill>
                    <a:schemeClr val="tx1"/>
                  </a:solidFill>
                </a:endParaRPr>
              </a:p>
            </p:txBody>
          </p:sp>
        </mc:Choice>
        <mc:Fallback xmlns="">
          <p:sp>
            <p:nvSpPr>
              <p:cNvPr id="23" name="TextBox 22">
                <a:extLst>
                  <a:ext uri="{FF2B5EF4-FFF2-40B4-BE49-F238E27FC236}">
                    <a16:creationId xmlns:a16="http://schemas.microsoft.com/office/drawing/2014/main" id="{EF604081-36A5-D3FC-F08B-0D84F1573A9C}"/>
                  </a:ext>
                </a:extLst>
              </p:cNvPr>
              <p:cNvSpPr txBox="1">
                <a:spLocks noRot="1" noChangeAspect="1" noMove="1" noResize="1" noEditPoints="1" noAdjustHandles="1" noChangeArrowheads="1" noChangeShapeType="1" noTextEdit="1"/>
              </p:cNvSpPr>
              <p:nvPr/>
            </p:nvSpPr>
            <p:spPr>
              <a:xfrm>
                <a:off x="10395044" y="1810331"/>
                <a:ext cx="779997"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1D4D14A-A9D1-7EF9-1949-BE0B3789A829}"/>
                  </a:ext>
                </a:extLst>
              </p:cNvPr>
              <p:cNvSpPr txBox="1"/>
              <p:nvPr/>
            </p:nvSpPr>
            <p:spPr>
              <a:xfrm>
                <a:off x="12111525" y="3725295"/>
                <a:ext cx="867185"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rgbClr val="836967"/>
                              </a:solidFill>
                              <a:latin typeface="Cambria Math" panose="02040503050406030204" pitchFamily="18" charset="0"/>
                            </a:rPr>
                          </m:ctrlPr>
                        </m:sSubPr>
                        <m:e>
                          <m:r>
                            <a:rPr lang="en-US" sz="4800" i="1">
                              <a:latin typeface="Cambria Math" panose="02040503050406030204" pitchFamily="18" charset="0"/>
                            </a:rPr>
                            <m:t>h</m:t>
                          </m:r>
                        </m:e>
                        <m:sub>
                          <m:r>
                            <m:rPr>
                              <m:sty m:val="p"/>
                            </m:rPr>
                            <a:rPr lang="en-US" sz="4800" b="0" i="0" smtClean="0">
                              <a:latin typeface="Cambria Math" panose="02040503050406030204" pitchFamily="18" charset="0"/>
                            </a:rPr>
                            <m:t>t</m:t>
                          </m:r>
                        </m:sub>
                      </m:sSub>
                    </m:oMath>
                  </m:oMathPara>
                </a14:m>
                <a:endParaRPr lang="en-US" sz="4800" dirty="0"/>
              </a:p>
            </p:txBody>
          </p:sp>
        </mc:Choice>
        <mc:Fallback xmlns="">
          <p:sp>
            <p:nvSpPr>
              <p:cNvPr id="24" name="TextBox 23">
                <a:extLst>
                  <a:ext uri="{FF2B5EF4-FFF2-40B4-BE49-F238E27FC236}">
                    <a16:creationId xmlns:a16="http://schemas.microsoft.com/office/drawing/2014/main" id="{51D4D14A-A9D1-7EF9-1949-BE0B3789A829}"/>
                  </a:ext>
                </a:extLst>
              </p:cNvPr>
              <p:cNvSpPr txBox="1">
                <a:spLocks noRot="1" noChangeAspect="1" noMove="1" noResize="1" noEditPoints="1" noAdjustHandles="1" noChangeArrowheads="1" noChangeShapeType="1" noTextEdit="1"/>
              </p:cNvSpPr>
              <p:nvPr/>
            </p:nvSpPr>
            <p:spPr>
              <a:xfrm>
                <a:off x="12111525" y="3725295"/>
                <a:ext cx="867185" cy="83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7DC1D6-33CC-E68C-8E3B-892C08E5DCDF}"/>
                  </a:ext>
                </a:extLst>
              </p:cNvPr>
              <p:cNvSpPr txBox="1"/>
              <p:nvPr/>
            </p:nvSpPr>
            <p:spPr>
              <a:xfrm>
                <a:off x="3962400" y="3721574"/>
                <a:ext cx="867185"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rgbClr val="836967"/>
                              </a:solidFill>
                              <a:latin typeface="Cambria Math" panose="02040503050406030204" pitchFamily="18" charset="0"/>
                            </a:rPr>
                          </m:ctrlPr>
                        </m:sSubPr>
                        <m:e>
                          <m:r>
                            <a:rPr lang="en-US" sz="4800" i="1">
                              <a:latin typeface="Cambria Math" panose="02040503050406030204" pitchFamily="18" charset="0"/>
                            </a:rPr>
                            <m:t>h</m:t>
                          </m:r>
                        </m:e>
                        <m:sub>
                          <m:r>
                            <m:rPr>
                              <m:sty m:val="p"/>
                            </m:rPr>
                            <a:rPr lang="en-US" sz="4800" b="0" i="0" smtClean="0">
                              <a:latin typeface="Cambria Math" panose="02040503050406030204" pitchFamily="18" charset="0"/>
                            </a:rPr>
                            <m:t>t</m:t>
                          </m:r>
                          <m:r>
                            <a:rPr lang="en-US" sz="4800" b="0" i="0" smtClean="0">
                              <a:latin typeface="Cambria Math" panose="02040503050406030204" pitchFamily="18" charset="0"/>
                            </a:rPr>
                            <m:t>−</m:t>
                          </m:r>
                          <m:r>
                            <a:rPr lang="en-US" sz="4800" b="0" i="0" smtClean="0">
                              <a:latin typeface="Cambria Math" panose="02040503050406030204" pitchFamily="18" charset="0"/>
                            </a:rPr>
                            <m:t>1</m:t>
                          </m:r>
                        </m:sub>
                      </m:sSub>
                    </m:oMath>
                  </m:oMathPara>
                </a14:m>
                <a:endParaRPr lang="en-US" sz="4800" dirty="0"/>
              </a:p>
            </p:txBody>
          </p:sp>
        </mc:Choice>
        <mc:Fallback xmlns="">
          <p:sp>
            <p:nvSpPr>
              <p:cNvPr id="25" name="TextBox 24">
                <a:extLst>
                  <a:ext uri="{FF2B5EF4-FFF2-40B4-BE49-F238E27FC236}">
                    <a16:creationId xmlns:a16="http://schemas.microsoft.com/office/drawing/2014/main" id="{E97DC1D6-33CC-E68C-8E3B-892C08E5DCDF}"/>
                  </a:ext>
                </a:extLst>
              </p:cNvPr>
              <p:cNvSpPr txBox="1">
                <a:spLocks noRot="1" noChangeAspect="1" noMove="1" noResize="1" noEditPoints="1" noAdjustHandles="1" noChangeArrowheads="1" noChangeShapeType="1" noTextEdit="1"/>
              </p:cNvSpPr>
              <p:nvPr/>
            </p:nvSpPr>
            <p:spPr>
              <a:xfrm>
                <a:off x="3962400" y="3721574"/>
                <a:ext cx="867185" cy="830997"/>
              </a:xfrm>
              <a:prstGeom prst="rect">
                <a:avLst/>
              </a:prstGeom>
              <a:blipFill>
                <a:blip r:embed="rId6"/>
                <a:stretch>
                  <a:fillRect r="-33099"/>
                </a:stretch>
              </a:blipFill>
            </p:spPr>
            <p:txBody>
              <a:bodyPr/>
              <a:lstStyle/>
              <a:p>
                <a:r>
                  <a:rPr lang="en-US">
                    <a:noFill/>
                  </a:rPr>
                  <a:t> </a:t>
                </a:r>
              </a:p>
            </p:txBody>
          </p:sp>
        </mc:Fallback>
      </mc:AlternateContent>
      <p:pic>
        <p:nvPicPr>
          <p:cNvPr id="9" name="Picture 6">
            <a:extLst>
              <a:ext uri="{FF2B5EF4-FFF2-40B4-BE49-F238E27FC236}">
                <a16:creationId xmlns:a16="http://schemas.microsoft.com/office/drawing/2014/main" id="{1C5954D6-371B-2F69-302F-2EE3D14499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6200000" flipV="1">
            <a:off x="-2961635" y="-3020064"/>
            <a:ext cx="5570404" cy="559073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678" y="1693464"/>
            <a:ext cx="8600248" cy="8631636"/>
          </a:xfrm>
          <a:prstGeom prst="rect">
            <a:avLst/>
          </a:prstGeom>
        </p:spPr>
      </p:pic>
      <p:grpSp>
        <p:nvGrpSpPr>
          <p:cNvPr id="3" name="Group 3"/>
          <p:cNvGrpSpPr/>
          <p:nvPr/>
        </p:nvGrpSpPr>
        <p:grpSpPr>
          <a:xfrm>
            <a:off x="8405293" y="419101"/>
            <a:ext cx="10233982" cy="8991600"/>
            <a:chOff x="0" y="0"/>
            <a:chExt cx="3733384" cy="3999865"/>
          </a:xfrm>
        </p:grpSpPr>
        <p:sp>
          <p:nvSpPr>
            <p:cNvPr id="4" name="Freeform 4"/>
            <p:cNvSpPr/>
            <p:nvPr/>
          </p:nvSpPr>
          <p:spPr>
            <a:xfrm>
              <a:off x="0" y="0"/>
              <a:ext cx="3733385" cy="3999865"/>
            </a:xfrm>
            <a:custGeom>
              <a:avLst/>
              <a:gdLst/>
              <a:ahLst/>
              <a:cxnLst/>
              <a:rect l="l" t="t" r="r" b="b"/>
              <a:pathLst>
                <a:path w="3733385" h="3999865">
                  <a:moveTo>
                    <a:pt x="3608924" y="3999864"/>
                  </a:moveTo>
                  <a:lnTo>
                    <a:pt x="124460" y="3999864"/>
                  </a:lnTo>
                  <a:cubicBezTo>
                    <a:pt x="55880" y="3999864"/>
                    <a:pt x="0" y="3943984"/>
                    <a:pt x="0" y="3875405"/>
                  </a:cubicBezTo>
                  <a:lnTo>
                    <a:pt x="0" y="124460"/>
                  </a:lnTo>
                  <a:cubicBezTo>
                    <a:pt x="0" y="55880"/>
                    <a:pt x="55880" y="0"/>
                    <a:pt x="124460" y="0"/>
                  </a:cubicBezTo>
                  <a:lnTo>
                    <a:pt x="3608924" y="0"/>
                  </a:lnTo>
                  <a:cubicBezTo>
                    <a:pt x="3677504" y="0"/>
                    <a:pt x="3733385" y="55880"/>
                    <a:pt x="3733385" y="124460"/>
                  </a:cubicBezTo>
                  <a:lnTo>
                    <a:pt x="3733385" y="3875405"/>
                  </a:lnTo>
                  <a:cubicBezTo>
                    <a:pt x="3733385" y="3943984"/>
                    <a:pt x="3677504" y="3999865"/>
                    <a:pt x="3608924" y="3999865"/>
                  </a:cubicBezTo>
                  <a:close/>
                </a:path>
              </a:pathLst>
            </a:custGeom>
            <a:solidFill>
              <a:srgbClr val="378F81"/>
            </a:solidFill>
          </p:spPr>
        </p:sp>
      </p:grpSp>
      <p:sp>
        <p:nvSpPr>
          <p:cNvPr id="6" name="TextBox 5">
            <a:extLst>
              <a:ext uri="{FF2B5EF4-FFF2-40B4-BE49-F238E27FC236}">
                <a16:creationId xmlns:a16="http://schemas.microsoft.com/office/drawing/2014/main" id="{2E027117-EC58-DE12-2452-91B65F10B0C7}"/>
              </a:ext>
            </a:extLst>
          </p:cNvPr>
          <p:cNvSpPr txBox="1"/>
          <p:nvPr/>
        </p:nvSpPr>
        <p:spPr>
          <a:xfrm>
            <a:off x="5257800" y="1176734"/>
            <a:ext cx="9906000" cy="769441"/>
          </a:xfrm>
          <a:prstGeom prst="rect">
            <a:avLst/>
          </a:prstGeom>
          <a:noFill/>
        </p:spPr>
        <p:txBody>
          <a:bodyPr wrap="square" rtlCol="0">
            <a:spAutoFit/>
          </a:bodyPr>
          <a:lstStyle/>
          <a:p>
            <a:pPr algn="r" rtl="1"/>
            <a:r>
              <a:rPr lang="fa-IR" sz="4400" dirty="0">
                <a:solidFill>
                  <a:srgbClr val="A8D6CE"/>
                </a:solidFill>
                <a:latin typeface="AbdoMaster-ExtraBold" panose="02000500030000020004" pitchFamily="50" charset="-78"/>
                <a:cs typeface="AbdoMaster-ExtraBold" panose="02000500030000020004" pitchFamily="50" charset="-78"/>
              </a:rPr>
              <a:t>انواع </a:t>
            </a:r>
            <a:r>
              <a:rPr lang="en-US" sz="4400" dirty="0">
                <a:solidFill>
                  <a:srgbClr val="A8D6CE"/>
                </a:solidFill>
                <a:latin typeface="AbdoMaster-ExtraBold" panose="02000500030000020004" pitchFamily="50" charset="-78"/>
                <a:cs typeface="AbdoMaster-ExtraBold" panose="02000500030000020004" pitchFamily="50" charset="-78"/>
              </a:rPr>
              <a:t>RNN</a:t>
            </a:r>
          </a:p>
        </p:txBody>
      </p:sp>
      <p:sp>
        <p:nvSpPr>
          <p:cNvPr id="8" name="TextBox 7">
            <a:extLst>
              <a:ext uri="{FF2B5EF4-FFF2-40B4-BE49-F238E27FC236}">
                <a16:creationId xmlns:a16="http://schemas.microsoft.com/office/drawing/2014/main" id="{234D79A2-FA93-5AA3-CCE8-007247563366}"/>
              </a:ext>
            </a:extLst>
          </p:cNvPr>
          <p:cNvSpPr txBox="1"/>
          <p:nvPr/>
        </p:nvSpPr>
        <p:spPr>
          <a:xfrm>
            <a:off x="9353926" y="3549455"/>
            <a:ext cx="9319260" cy="6659195"/>
          </a:xfrm>
          <a:prstGeom prst="rect">
            <a:avLst/>
          </a:prstGeom>
          <a:noFill/>
        </p:spPr>
        <p:txBody>
          <a:bodyPr wrap="square">
            <a:spAutoFit/>
          </a:bodyPr>
          <a:lstStyle/>
          <a:p>
            <a:pPr marL="342900" indent="-342900" algn="l">
              <a:lnSpc>
                <a:spcPct val="150000"/>
              </a:lnSpc>
              <a:buAutoNum type="arabicPeriod"/>
            </a:pPr>
            <a:r>
              <a:rPr lang="en-US" sz="3600" b="1" i="0" dirty="0">
                <a:solidFill>
                  <a:srgbClr val="FEE9CA"/>
                </a:solidFill>
                <a:effectLst/>
                <a:latin typeface="AbdoMaster-ExtraBold" panose="02000500030000020004" pitchFamily="50" charset="-78"/>
                <a:cs typeface="AbdoMaster-ExtraBold" panose="02000500030000020004" pitchFamily="50" charset="-78"/>
              </a:rPr>
              <a:t>One-to-One</a:t>
            </a:r>
          </a:p>
          <a:p>
            <a:pPr marL="342900" indent="-342900">
              <a:lnSpc>
                <a:spcPct val="150000"/>
              </a:lnSpc>
              <a:buFontTx/>
              <a:buAutoNum type="arabicPeriod"/>
            </a:pPr>
            <a:r>
              <a:rPr lang="en-US" sz="3600" b="1" i="0" dirty="0">
                <a:solidFill>
                  <a:srgbClr val="FEE9CA"/>
                </a:solidFill>
                <a:effectLst/>
                <a:latin typeface="AbdoMaster-ExtraBold" panose="02000500030000020004" pitchFamily="50" charset="-78"/>
                <a:cs typeface="AbdoMaster-ExtraBold" panose="02000500030000020004" pitchFamily="50" charset="-78"/>
              </a:rPr>
              <a:t>One-to-Many</a:t>
            </a:r>
          </a:p>
          <a:p>
            <a:pPr marL="342900" indent="-342900">
              <a:lnSpc>
                <a:spcPct val="150000"/>
              </a:lnSpc>
              <a:buFontTx/>
              <a:buAutoNum type="arabicPeriod"/>
            </a:pPr>
            <a:r>
              <a:rPr lang="en-US" sz="3600" b="1" i="0" dirty="0">
                <a:solidFill>
                  <a:srgbClr val="FEE9CA"/>
                </a:solidFill>
                <a:effectLst/>
                <a:latin typeface="AbdoMaster-ExtraBold" panose="02000500030000020004" pitchFamily="50" charset="-78"/>
                <a:cs typeface="AbdoMaster-ExtraBold" panose="02000500030000020004" pitchFamily="50" charset="-78"/>
              </a:rPr>
              <a:t>Many-to-One</a:t>
            </a:r>
          </a:p>
          <a:p>
            <a:pPr marL="342900" indent="-342900">
              <a:lnSpc>
                <a:spcPct val="150000"/>
              </a:lnSpc>
              <a:buFontTx/>
              <a:buAutoNum type="arabicPeriod"/>
            </a:pPr>
            <a:r>
              <a:rPr lang="en-US" sz="3600" b="1" i="0" dirty="0">
                <a:solidFill>
                  <a:srgbClr val="FEE9CA"/>
                </a:solidFill>
                <a:effectLst/>
                <a:latin typeface="AbdoMaster-ExtraBold" panose="02000500030000020004" pitchFamily="50" charset="-78"/>
                <a:cs typeface="AbdoMaster-ExtraBold" panose="02000500030000020004" pitchFamily="50" charset="-78"/>
              </a:rPr>
              <a:t>Many-to-Many</a:t>
            </a:r>
          </a:p>
          <a:p>
            <a:pPr>
              <a:lnSpc>
                <a:spcPct val="150000"/>
              </a:lnSpc>
            </a:pPr>
            <a:r>
              <a:rPr lang="en-US" sz="3600" b="1" dirty="0">
                <a:solidFill>
                  <a:srgbClr val="FEE9CA"/>
                </a:solidFill>
                <a:latin typeface="AbdoMaster-ExtraBold" panose="02000500030000020004" pitchFamily="50" charset="-78"/>
                <a:cs typeface="AbdoMaster-ExtraBold" panose="02000500030000020004" pitchFamily="50" charset="-78"/>
              </a:rPr>
              <a:t>      </a:t>
            </a:r>
            <a:r>
              <a:rPr lang="en-US" sz="2800" b="1" i="0" dirty="0">
                <a:solidFill>
                  <a:srgbClr val="FEE9CA"/>
                </a:solidFill>
                <a:effectLst/>
                <a:latin typeface="AbdoMaster-ExtraBold" panose="02000500030000020004" pitchFamily="50" charset="-78"/>
                <a:cs typeface="AbdoMaster-ExtraBold" panose="02000500030000020004" pitchFamily="50" charset="-78"/>
              </a:rPr>
              <a:t>4.1 Equal Unit Size </a:t>
            </a:r>
          </a:p>
          <a:p>
            <a:pPr>
              <a:lnSpc>
                <a:spcPct val="150000"/>
              </a:lnSpc>
            </a:pPr>
            <a:r>
              <a:rPr lang="en-US" sz="2800" b="1" dirty="0">
                <a:solidFill>
                  <a:srgbClr val="FEE9CA"/>
                </a:solidFill>
                <a:latin typeface="AbdoMaster-ExtraBold" panose="02000500030000020004" pitchFamily="50" charset="-78"/>
                <a:cs typeface="AbdoMaster-ExtraBold" panose="02000500030000020004" pitchFamily="50" charset="-78"/>
              </a:rPr>
              <a:t>       </a:t>
            </a:r>
            <a:r>
              <a:rPr lang="en-US" sz="2800" b="1" i="0" dirty="0">
                <a:solidFill>
                  <a:srgbClr val="FEE9CA"/>
                </a:solidFill>
                <a:effectLst/>
                <a:latin typeface="AbdoMaster-ExtraBold" panose="02000500030000020004" pitchFamily="50" charset="-78"/>
                <a:cs typeface="AbdoMaster-ExtraBold" panose="02000500030000020004" pitchFamily="50" charset="-78"/>
              </a:rPr>
              <a:t> 4.2 Unequal Unit Size</a:t>
            </a:r>
          </a:p>
          <a:p>
            <a:pPr>
              <a:lnSpc>
                <a:spcPct val="150000"/>
              </a:lnSpc>
            </a:pPr>
            <a:endParaRPr lang="en-US" sz="3600" b="1" i="0" dirty="0">
              <a:solidFill>
                <a:srgbClr val="FEE9CA"/>
              </a:solidFill>
              <a:effectLst/>
              <a:latin typeface="AbdoMaster-ExtraBold" panose="02000500030000020004" pitchFamily="50" charset="-78"/>
              <a:cs typeface="AbdoMaster-ExtraBold" panose="02000500030000020004" pitchFamily="50" charset="-78"/>
            </a:endParaRPr>
          </a:p>
          <a:p>
            <a:pPr marL="342900" indent="-342900" algn="l">
              <a:lnSpc>
                <a:spcPct val="150000"/>
              </a:lnSpc>
              <a:buAutoNum type="arabicPeriod"/>
            </a:pPr>
            <a:endParaRPr lang="en-US" sz="3600" b="1" i="0" dirty="0">
              <a:solidFill>
                <a:srgbClr val="FEE9CA"/>
              </a:solidFill>
              <a:effectLst/>
              <a:latin typeface="AbdoMaster-ExtraBold" panose="02000500030000020004" pitchFamily="50" charset="-78"/>
              <a:cs typeface="AbdoMaster-ExtraBold" panose="02000500030000020004" pitchFamily="50" charset="-78"/>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1D5EDE-AF68-9F7F-0CEF-FF7BFB0B7D47}"/>
              </a:ext>
            </a:extLst>
          </p:cNvPr>
          <p:cNvSpPr/>
          <p:nvPr/>
        </p:nvSpPr>
        <p:spPr>
          <a:xfrm>
            <a:off x="0" y="0"/>
            <a:ext cx="18288000"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E416653-098B-1DC4-DF49-029DAFCC7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8839200" y="6113063"/>
            <a:ext cx="8600248" cy="8631636"/>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753678" y="-38100"/>
            <a:ext cx="8600248" cy="8631636"/>
          </a:xfrm>
          <a:prstGeom prst="rect">
            <a:avLst/>
          </a:prstGeom>
        </p:spPr>
      </p:pic>
      <p:grpSp>
        <p:nvGrpSpPr>
          <p:cNvPr id="3" name="Group 3"/>
          <p:cNvGrpSpPr/>
          <p:nvPr/>
        </p:nvGrpSpPr>
        <p:grpSpPr>
          <a:xfrm>
            <a:off x="3586981" y="110173"/>
            <a:ext cx="10233982" cy="10748327"/>
            <a:chOff x="0" y="0"/>
            <a:chExt cx="3733384" cy="3999865"/>
          </a:xfrm>
        </p:grpSpPr>
        <p:sp>
          <p:nvSpPr>
            <p:cNvPr id="4" name="Freeform 4"/>
            <p:cNvSpPr/>
            <p:nvPr/>
          </p:nvSpPr>
          <p:spPr>
            <a:xfrm>
              <a:off x="0" y="0"/>
              <a:ext cx="3733385" cy="3999865"/>
            </a:xfrm>
            <a:custGeom>
              <a:avLst/>
              <a:gdLst/>
              <a:ahLst/>
              <a:cxnLst/>
              <a:rect l="l" t="t" r="r" b="b"/>
              <a:pathLst>
                <a:path w="3733385" h="3999865">
                  <a:moveTo>
                    <a:pt x="3608924" y="3999864"/>
                  </a:moveTo>
                  <a:lnTo>
                    <a:pt x="124460" y="3999864"/>
                  </a:lnTo>
                  <a:cubicBezTo>
                    <a:pt x="55880" y="3999864"/>
                    <a:pt x="0" y="3943984"/>
                    <a:pt x="0" y="3875405"/>
                  </a:cubicBezTo>
                  <a:lnTo>
                    <a:pt x="0" y="124460"/>
                  </a:lnTo>
                  <a:cubicBezTo>
                    <a:pt x="0" y="55880"/>
                    <a:pt x="55880" y="0"/>
                    <a:pt x="124460" y="0"/>
                  </a:cubicBezTo>
                  <a:lnTo>
                    <a:pt x="3608924" y="0"/>
                  </a:lnTo>
                  <a:cubicBezTo>
                    <a:pt x="3677504" y="0"/>
                    <a:pt x="3733385" y="55880"/>
                    <a:pt x="3733385" y="124460"/>
                  </a:cubicBezTo>
                  <a:lnTo>
                    <a:pt x="3733385" y="3875405"/>
                  </a:lnTo>
                  <a:cubicBezTo>
                    <a:pt x="3733385" y="3943984"/>
                    <a:pt x="3677504" y="3999865"/>
                    <a:pt x="3608924" y="3999865"/>
                  </a:cubicBezTo>
                  <a:close/>
                </a:path>
              </a:pathLst>
            </a:custGeom>
            <a:solidFill>
              <a:srgbClr val="378F81"/>
            </a:solidFill>
          </p:spPr>
        </p:sp>
      </p:grpSp>
      <p:sp>
        <p:nvSpPr>
          <p:cNvPr id="8" name="TextBox 7">
            <a:extLst>
              <a:ext uri="{FF2B5EF4-FFF2-40B4-BE49-F238E27FC236}">
                <a16:creationId xmlns:a16="http://schemas.microsoft.com/office/drawing/2014/main" id="{234D79A2-FA93-5AA3-CCE8-007247563366}"/>
              </a:ext>
            </a:extLst>
          </p:cNvPr>
          <p:cNvSpPr txBox="1"/>
          <p:nvPr/>
        </p:nvSpPr>
        <p:spPr>
          <a:xfrm>
            <a:off x="4267200" y="110173"/>
            <a:ext cx="9319260" cy="2024529"/>
          </a:xfrm>
          <a:prstGeom prst="rect">
            <a:avLst/>
          </a:prstGeom>
          <a:noFill/>
        </p:spPr>
        <p:txBody>
          <a:bodyPr wrap="square">
            <a:spAutoFit/>
          </a:bodyPr>
          <a:lstStyle/>
          <a:p>
            <a:pPr marL="342900" indent="-342900" algn="l">
              <a:lnSpc>
                <a:spcPct val="150000"/>
              </a:lnSpc>
              <a:buAutoNum type="arabicPeriod"/>
            </a:pPr>
            <a:r>
              <a:rPr lang="en-US" sz="4400" b="1" i="0" dirty="0">
                <a:solidFill>
                  <a:srgbClr val="FEE9CA"/>
                </a:solidFill>
                <a:effectLst/>
                <a:latin typeface="AbdoMaster-ExtraBold" panose="02000500030000020004" pitchFamily="50" charset="-78"/>
                <a:cs typeface="AbdoMaster-ExtraBold" panose="02000500030000020004" pitchFamily="50" charset="-78"/>
              </a:rPr>
              <a:t>One-to-One</a:t>
            </a:r>
          </a:p>
          <a:p>
            <a:pPr marL="342900" indent="-342900" algn="l">
              <a:lnSpc>
                <a:spcPct val="150000"/>
              </a:lnSpc>
              <a:buAutoNum type="arabicPeriod"/>
            </a:pPr>
            <a:endParaRPr lang="en-US" sz="4400" b="1" i="0" dirty="0">
              <a:solidFill>
                <a:srgbClr val="FEE9CA"/>
              </a:solidFill>
              <a:effectLst/>
              <a:latin typeface="AbdoMaster-ExtraBold" panose="02000500030000020004" pitchFamily="50" charset="-78"/>
              <a:cs typeface="AbdoMaster-ExtraBold" panose="02000500030000020004" pitchFamily="50" charset="-78"/>
            </a:endParaRPr>
          </a:p>
        </p:txBody>
      </p:sp>
      <p:pic>
        <p:nvPicPr>
          <p:cNvPr id="9" name="Picture 8">
            <a:extLst>
              <a:ext uri="{FF2B5EF4-FFF2-40B4-BE49-F238E27FC236}">
                <a16:creationId xmlns:a16="http://schemas.microsoft.com/office/drawing/2014/main" id="{B78D621B-14DE-20C0-6ED2-9FB0D16D1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151" y="1278667"/>
            <a:ext cx="7121850" cy="1502633"/>
          </a:xfrm>
          <a:prstGeom prst="rect">
            <a:avLst/>
          </a:prstGeom>
        </p:spPr>
      </p:pic>
      <p:sp>
        <p:nvSpPr>
          <p:cNvPr id="11" name="TextBox 10">
            <a:extLst>
              <a:ext uri="{FF2B5EF4-FFF2-40B4-BE49-F238E27FC236}">
                <a16:creationId xmlns:a16="http://schemas.microsoft.com/office/drawing/2014/main" id="{D9030CFD-F26B-488D-F82A-BA25408101A1}"/>
              </a:ext>
            </a:extLst>
          </p:cNvPr>
          <p:cNvSpPr txBox="1"/>
          <p:nvPr/>
        </p:nvSpPr>
        <p:spPr>
          <a:xfrm>
            <a:off x="4267200" y="3138718"/>
            <a:ext cx="9144000" cy="1008866"/>
          </a:xfrm>
          <a:prstGeom prst="rect">
            <a:avLst/>
          </a:prstGeom>
          <a:noFill/>
        </p:spPr>
        <p:txBody>
          <a:bodyPr wrap="square">
            <a:spAutoFit/>
          </a:bodyPr>
          <a:lstStyle/>
          <a:p>
            <a:pPr>
              <a:lnSpc>
                <a:spcPct val="150000"/>
              </a:lnSpc>
            </a:pPr>
            <a:r>
              <a:rPr lang="en-US" sz="4400" b="1" i="0" dirty="0">
                <a:solidFill>
                  <a:srgbClr val="FEE9CA"/>
                </a:solidFill>
                <a:effectLst/>
                <a:latin typeface="AbdoMaster-ExtraBold" panose="02000500030000020004" pitchFamily="50" charset="-78"/>
                <a:cs typeface="AbdoMaster-ExtraBold" panose="02000500030000020004" pitchFamily="50" charset="-78"/>
              </a:rPr>
              <a:t>2. One-to-Many</a:t>
            </a:r>
          </a:p>
        </p:txBody>
      </p:sp>
      <p:pic>
        <p:nvPicPr>
          <p:cNvPr id="13" name="Picture 12">
            <a:extLst>
              <a:ext uri="{FF2B5EF4-FFF2-40B4-BE49-F238E27FC236}">
                <a16:creationId xmlns:a16="http://schemas.microsoft.com/office/drawing/2014/main" id="{CFC0D25C-28C5-BAD2-A10C-8CA87008A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9152" y="4196746"/>
            <a:ext cx="7121850" cy="5774660"/>
          </a:xfrm>
          <a:prstGeom prst="rect">
            <a:avLst/>
          </a:prstGeom>
        </p:spPr>
      </p:pic>
    </p:spTree>
    <p:extLst>
      <p:ext uri="{BB962C8B-B14F-4D97-AF65-F5344CB8AC3E}">
        <p14:creationId xmlns:p14="http://schemas.microsoft.com/office/powerpoint/2010/main" val="11113038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1D5EDE-AF68-9F7F-0CEF-FF7BFB0B7D47}"/>
              </a:ext>
            </a:extLst>
          </p:cNvPr>
          <p:cNvSpPr/>
          <p:nvPr/>
        </p:nvSpPr>
        <p:spPr>
          <a:xfrm>
            <a:off x="0" y="0"/>
            <a:ext cx="18288000"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E416653-098B-1DC4-DF49-029DAFCC7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839200" y="-363936"/>
            <a:ext cx="8600248" cy="8631636"/>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3678" y="5808264"/>
            <a:ext cx="8600248" cy="8631636"/>
          </a:xfrm>
          <a:prstGeom prst="rect">
            <a:avLst/>
          </a:prstGeom>
        </p:spPr>
      </p:pic>
      <p:grpSp>
        <p:nvGrpSpPr>
          <p:cNvPr id="3" name="Group 3"/>
          <p:cNvGrpSpPr/>
          <p:nvPr/>
        </p:nvGrpSpPr>
        <p:grpSpPr>
          <a:xfrm>
            <a:off x="3586981" y="-414929"/>
            <a:ext cx="10233982" cy="11273429"/>
            <a:chOff x="0" y="0"/>
            <a:chExt cx="3733384" cy="3999865"/>
          </a:xfrm>
        </p:grpSpPr>
        <p:sp>
          <p:nvSpPr>
            <p:cNvPr id="4" name="Freeform 4"/>
            <p:cNvSpPr/>
            <p:nvPr/>
          </p:nvSpPr>
          <p:spPr>
            <a:xfrm>
              <a:off x="0" y="0"/>
              <a:ext cx="3733385" cy="3999865"/>
            </a:xfrm>
            <a:custGeom>
              <a:avLst/>
              <a:gdLst/>
              <a:ahLst/>
              <a:cxnLst/>
              <a:rect l="l" t="t" r="r" b="b"/>
              <a:pathLst>
                <a:path w="3733385" h="3999865">
                  <a:moveTo>
                    <a:pt x="3608924" y="3999864"/>
                  </a:moveTo>
                  <a:lnTo>
                    <a:pt x="124460" y="3999864"/>
                  </a:lnTo>
                  <a:cubicBezTo>
                    <a:pt x="55880" y="3999864"/>
                    <a:pt x="0" y="3943984"/>
                    <a:pt x="0" y="3875405"/>
                  </a:cubicBezTo>
                  <a:lnTo>
                    <a:pt x="0" y="124460"/>
                  </a:lnTo>
                  <a:cubicBezTo>
                    <a:pt x="0" y="55880"/>
                    <a:pt x="55880" y="0"/>
                    <a:pt x="124460" y="0"/>
                  </a:cubicBezTo>
                  <a:lnTo>
                    <a:pt x="3608924" y="0"/>
                  </a:lnTo>
                  <a:cubicBezTo>
                    <a:pt x="3677504" y="0"/>
                    <a:pt x="3733385" y="55880"/>
                    <a:pt x="3733385" y="124460"/>
                  </a:cubicBezTo>
                  <a:lnTo>
                    <a:pt x="3733385" y="3875405"/>
                  </a:lnTo>
                  <a:cubicBezTo>
                    <a:pt x="3733385" y="3943984"/>
                    <a:pt x="3677504" y="3999865"/>
                    <a:pt x="3608924" y="3999865"/>
                  </a:cubicBezTo>
                  <a:close/>
                </a:path>
              </a:pathLst>
            </a:custGeom>
            <a:solidFill>
              <a:srgbClr val="378F81"/>
            </a:solidFill>
          </p:spPr>
        </p:sp>
      </p:grpSp>
      <p:sp>
        <p:nvSpPr>
          <p:cNvPr id="7" name="TextBox 6">
            <a:extLst>
              <a:ext uri="{FF2B5EF4-FFF2-40B4-BE49-F238E27FC236}">
                <a16:creationId xmlns:a16="http://schemas.microsoft.com/office/drawing/2014/main" id="{73577C02-B077-E7C2-44DC-34589B3375F8}"/>
              </a:ext>
            </a:extLst>
          </p:cNvPr>
          <p:cNvSpPr txBox="1"/>
          <p:nvPr/>
        </p:nvSpPr>
        <p:spPr>
          <a:xfrm>
            <a:off x="4572000" y="684598"/>
            <a:ext cx="9144000" cy="1008866"/>
          </a:xfrm>
          <a:prstGeom prst="rect">
            <a:avLst/>
          </a:prstGeom>
          <a:noFill/>
        </p:spPr>
        <p:txBody>
          <a:bodyPr wrap="square">
            <a:spAutoFit/>
          </a:bodyPr>
          <a:lstStyle/>
          <a:p>
            <a:pPr>
              <a:lnSpc>
                <a:spcPct val="150000"/>
              </a:lnSpc>
            </a:pPr>
            <a:r>
              <a:rPr lang="en-US" sz="4400" b="1" i="0" dirty="0">
                <a:solidFill>
                  <a:srgbClr val="FEE9CA"/>
                </a:solidFill>
                <a:effectLst/>
                <a:latin typeface="AbdoMaster-ExtraBold" panose="02000500030000020004" pitchFamily="50" charset="-78"/>
                <a:cs typeface="AbdoMaster-ExtraBold" panose="02000500030000020004" pitchFamily="50" charset="-78"/>
              </a:rPr>
              <a:t>3. Many-to-One</a:t>
            </a:r>
          </a:p>
        </p:txBody>
      </p:sp>
      <p:pic>
        <p:nvPicPr>
          <p:cNvPr id="12" name="Picture 11">
            <a:extLst>
              <a:ext uri="{FF2B5EF4-FFF2-40B4-BE49-F238E27FC236}">
                <a16:creationId xmlns:a16="http://schemas.microsoft.com/office/drawing/2014/main" id="{FEE25452-E0C9-0056-C5A3-9BAD604B64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834" y="2768795"/>
            <a:ext cx="8176766" cy="6078937"/>
          </a:xfrm>
          <a:prstGeom prst="rect">
            <a:avLst/>
          </a:prstGeom>
        </p:spPr>
      </p:pic>
    </p:spTree>
    <p:extLst>
      <p:ext uri="{BB962C8B-B14F-4D97-AF65-F5344CB8AC3E}">
        <p14:creationId xmlns:p14="http://schemas.microsoft.com/office/powerpoint/2010/main" val="10558868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1D5EDE-AF68-9F7F-0CEF-FF7BFB0B7D47}"/>
              </a:ext>
            </a:extLst>
          </p:cNvPr>
          <p:cNvSpPr/>
          <p:nvPr/>
        </p:nvSpPr>
        <p:spPr>
          <a:xfrm>
            <a:off x="0" y="0"/>
            <a:ext cx="18288000"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E416653-098B-1DC4-DF49-029DAFCC7F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13411200" y="6275982"/>
            <a:ext cx="8600248" cy="8631636"/>
          </a:xfrm>
          <a:prstGeom prst="rect">
            <a:avLst/>
          </a:prstGeom>
        </p:spPr>
      </p:pic>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753678" y="-38100"/>
            <a:ext cx="8600248" cy="8631636"/>
          </a:xfrm>
          <a:prstGeom prst="rect">
            <a:avLst/>
          </a:prstGeom>
        </p:spPr>
      </p:pic>
      <p:grpSp>
        <p:nvGrpSpPr>
          <p:cNvPr id="3" name="Group 3"/>
          <p:cNvGrpSpPr/>
          <p:nvPr/>
        </p:nvGrpSpPr>
        <p:grpSpPr>
          <a:xfrm>
            <a:off x="3586981" y="-414929"/>
            <a:ext cx="10233982" cy="10701929"/>
            <a:chOff x="0" y="0"/>
            <a:chExt cx="3733384" cy="3999865"/>
          </a:xfrm>
        </p:grpSpPr>
        <p:sp>
          <p:nvSpPr>
            <p:cNvPr id="4" name="Freeform 4"/>
            <p:cNvSpPr/>
            <p:nvPr/>
          </p:nvSpPr>
          <p:spPr>
            <a:xfrm>
              <a:off x="0" y="0"/>
              <a:ext cx="3733385" cy="3999865"/>
            </a:xfrm>
            <a:custGeom>
              <a:avLst/>
              <a:gdLst/>
              <a:ahLst/>
              <a:cxnLst/>
              <a:rect l="l" t="t" r="r" b="b"/>
              <a:pathLst>
                <a:path w="3733385" h="3999865">
                  <a:moveTo>
                    <a:pt x="3608924" y="3999864"/>
                  </a:moveTo>
                  <a:lnTo>
                    <a:pt x="124460" y="3999864"/>
                  </a:lnTo>
                  <a:cubicBezTo>
                    <a:pt x="55880" y="3999864"/>
                    <a:pt x="0" y="3943984"/>
                    <a:pt x="0" y="3875405"/>
                  </a:cubicBezTo>
                  <a:lnTo>
                    <a:pt x="0" y="124460"/>
                  </a:lnTo>
                  <a:cubicBezTo>
                    <a:pt x="0" y="55880"/>
                    <a:pt x="55880" y="0"/>
                    <a:pt x="124460" y="0"/>
                  </a:cubicBezTo>
                  <a:lnTo>
                    <a:pt x="3608924" y="0"/>
                  </a:lnTo>
                  <a:cubicBezTo>
                    <a:pt x="3677504" y="0"/>
                    <a:pt x="3733385" y="55880"/>
                    <a:pt x="3733385" y="124460"/>
                  </a:cubicBezTo>
                  <a:lnTo>
                    <a:pt x="3733385" y="3875405"/>
                  </a:lnTo>
                  <a:cubicBezTo>
                    <a:pt x="3733385" y="3943984"/>
                    <a:pt x="3677504" y="3999865"/>
                    <a:pt x="3608924" y="3999865"/>
                  </a:cubicBezTo>
                  <a:close/>
                </a:path>
              </a:pathLst>
            </a:custGeom>
            <a:solidFill>
              <a:srgbClr val="378F81"/>
            </a:solidFill>
          </p:spPr>
        </p:sp>
      </p:grpSp>
      <p:sp>
        <p:nvSpPr>
          <p:cNvPr id="7" name="TextBox 6">
            <a:extLst>
              <a:ext uri="{FF2B5EF4-FFF2-40B4-BE49-F238E27FC236}">
                <a16:creationId xmlns:a16="http://schemas.microsoft.com/office/drawing/2014/main" id="{0E41F009-47EB-8F51-CA11-9C494F614096}"/>
              </a:ext>
            </a:extLst>
          </p:cNvPr>
          <p:cNvSpPr txBox="1"/>
          <p:nvPr/>
        </p:nvSpPr>
        <p:spPr>
          <a:xfrm>
            <a:off x="5535604" y="0"/>
            <a:ext cx="9144000" cy="1008866"/>
          </a:xfrm>
          <a:prstGeom prst="rect">
            <a:avLst/>
          </a:prstGeom>
          <a:noFill/>
        </p:spPr>
        <p:txBody>
          <a:bodyPr wrap="square">
            <a:spAutoFit/>
          </a:bodyPr>
          <a:lstStyle/>
          <a:p>
            <a:pPr>
              <a:lnSpc>
                <a:spcPct val="150000"/>
              </a:lnSpc>
            </a:pPr>
            <a:r>
              <a:rPr lang="en-US" sz="4400" b="1" i="0">
                <a:solidFill>
                  <a:srgbClr val="FEE9CA"/>
                </a:solidFill>
                <a:effectLst/>
                <a:latin typeface="AbdoMaster-ExtraBold" panose="02000500030000020004" pitchFamily="50" charset="-78"/>
                <a:cs typeface="AbdoMaster-ExtraBold" panose="02000500030000020004" pitchFamily="50" charset="-78"/>
              </a:rPr>
              <a:t>4. Many-to-Many</a:t>
            </a:r>
            <a:endParaRPr lang="en-US" sz="4400" b="1" i="0" dirty="0">
              <a:solidFill>
                <a:srgbClr val="FEE9CA"/>
              </a:solidFill>
              <a:effectLst/>
              <a:latin typeface="AbdoMaster-ExtraBold" panose="02000500030000020004" pitchFamily="50" charset="-78"/>
              <a:cs typeface="AbdoMaster-ExtraBold" panose="02000500030000020004" pitchFamily="50" charset="-78"/>
            </a:endParaRPr>
          </a:p>
        </p:txBody>
      </p:sp>
      <p:pic>
        <p:nvPicPr>
          <p:cNvPr id="12" name="Picture 11">
            <a:extLst>
              <a:ext uri="{FF2B5EF4-FFF2-40B4-BE49-F238E27FC236}">
                <a16:creationId xmlns:a16="http://schemas.microsoft.com/office/drawing/2014/main" id="{D9A3E35E-3079-4079-C5A4-5126DA4B2A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0" y="1299681"/>
            <a:ext cx="5864184" cy="4330733"/>
          </a:xfrm>
          <a:prstGeom prst="rect">
            <a:avLst/>
          </a:prstGeom>
        </p:spPr>
      </p:pic>
      <p:pic>
        <p:nvPicPr>
          <p:cNvPr id="16" name="Picture 15">
            <a:extLst>
              <a:ext uri="{FF2B5EF4-FFF2-40B4-BE49-F238E27FC236}">
                <a16:creationId xmlns:a16="http://schemas.microsoft.com/office/drawing/2014/main" id="{2CDEE634-D2B7-1736-E817-9792843D7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2903" y="5753100"/>
            <a:ext cx="5875299" cy="4330733"/>
          </a:xfrm>
          <a:prstGeom prst="rect">
            <a:avLst/>
          </a:prstGeom>
        </p:spPr>
      </p:pic>
      <p:sp>
        <p:nvSpPr>
          <p:cNvPr id="18" name="TextBox 17">
            <a:extLst>
              <a:ext uri="{FF2B5EF4-FFF2-40B4-BE49-F238E27FC236}">
                <a16:creationId xmlns:a16="http://schemas.microsoft.com/office/drawing/2014/main" id="{7FF83F7D-4653-87F1-CF9D-89F26C3185C4}"/>
              </a:ext>
            </a:extLst>
          </p:cNvPr>
          <p:cNvSpPr txBox="1"/>
          <p:nvPr/>
        </p:nvSpPr>
        <p:spPr>
          <a:xfrm>
            <a:off x="9858208" y="7515683"/>
            <a:ext cx="9144000" cy="646331"/>
          </a:xfrm>
          <a:prstGeom prst="rect">
            <a:avLst/>
          </a:prstGeom>
          <a:noFill/>
        </p:spPr>
        <p:txBody>
          <a:bodyPr wrap="square">
            <a:spAutoFit/>
          </a:bodyPr>
          <a:lstStyle/>
          <a:p>
            <a:r>
              <a:rPr lang="en-US" sz="3600" b="1" i="0" dirty="0">
                <a:solidFill>
                  <a:srgbClr val="FEE9CA"/>
                </a:solidFill>
                <a:effectLst/>
                <a:latin typeface="AbdoMaster-ExtraBold" panose="02000500030000020004" pitchFamily="50" charset="-78"/>
                <a:cs typeface="AbdoMaster-ExtraBold" panose="02000500030000020004" pitchFamily="50" charset="-78"/>
              </a:rPr>
              <a:t>Unequal Unit Size</a:t>
            </a:r>
            <a:endParaRPr lang="en-US" sz="3600" dirty="0">
              <a:solidFill>
                <a:srgbClr val="FEE9CA"/>
              </a:solidFill>
              <a:latin typeface="AbdoMaster-ExtraBold" panose="02000500030000020004" pitchFamily="50" charset="-78"/>
              <a:cs typeface="AbdoMaster-ExtraBold" panose="02000500030000020004" pitchFamily="50" charset="-78"/>
            </a:endParaRPr>
          </a:p>
        </p:txBody>
      </p:sp>
      <p:sp>
        <p:nvSpPr>
          <p:cNvPr id="20" name="TextBox 19">
            <a:extLst>
              <a:ext uri="{FF2B5EF4-FFF2-40B4-BE49-F238E27FC236}">
                <a16:creationId xmlns:a16="http://schemas.microsoft.com/office/drawing/2014/main" id="{B416018B-A450-663D-AC43-19AB6893443F}"/>
              </a:ext>
            </a:extLst>
          </p:cNvPr>
          <p:cNvSpPr txBox="1"/>
          <p:nvPr/>
        </p:nvSpPr>
        <p:spPr>
          <a:xfrm>
            <a:off x="3933383" y="2411486"/>
            <a:ext cx="9144000" cy="646331"/>
          </a:xfrm>
          <a:prstGeom prst="rect">
            <a:avLst/>
          </a:prstGeom>
          <a:noFill/>
        </p:spPr>
        <p:txBody>
          <a:bodyPr wrap="square">
            <a:spAutoFit/>
          </a:bodyPr>
          <a:lstStyle/>
          <a:p>
            <a:r>
              <a:rPr lang="en-US" sz="3600" b="1" i="0" dirty="0">
                <a:solidFill>
                  <a:srgbClr val="FEE9CA"/>
                </a:solidFill>
                <a:effectLst/>
                <a:latin typeface="AbdoMaster-ExtraBold" panose="02000500030000020004" pitchFamily="50" charset="-78"/>
                <a:cs typeface="AbdoMaster-ExtraBold" panose="02000500030000020004" pitchFamily="50" charset="-78"/>
              </a:rPr>
              <a:t>Equal Unit Size</a:t>
            </a:r>
            <a:endParaRPr lang="en-US" sz="3600" dirty="0">
              <a:solidFill>
                <a:srgbClr val="FEE9CA"/>
              </a:solidFill>
              <a:latin typeface="AbdoMaster-ExtraBold" panose="02000500030000020004" pitchFamily="50" charset="-78"/>
              <a:cs typeface="AbdoMaster-ExtraBold" panose="02000500030000020004" pitchFamily="50" charset="-78"/>
            </a:endParaRPr>
          </a:p>
        </p:txBody>
      </p:sp>
    </p:spTree>
    <p:extLst>
      <p:ext uri="{BB962C8B-B14F-4D97-AF65-F5344CB8AC3E}">
        <p14:creationId xmlns:p14="http://schemas.microsoft.com/office/powerpoint/2010/main" val="36452911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519000" y="3566549"/>
            <a:ext cx="2410967" cy="2419766"/>
          </a:xfrm>
          <a:prstGeom prst="rect">
            <a:avLst/>
          </a:prstGeom>
        </p:spPr>
      </p:pic>
      <p:grpSp>
        <p:nvGrpSpPr>
          <p:cNvPr id="6" name="Group 6"/>
          <p:cNvGrpSpPr/>
          <p:nvPr/>
        </p:nvGrpSpPr>
        <p:grpSpPr>
          <a:xfrm>
            <a:off x="-580479" y="1754346"/>
            <a:ext cx="15017687" cy="2183669"/>
            <a:chOff x="0" y="0"/>
            <a:chExt cx="7252143" cy="1560990"/>
          </a:xfrm>
        </p:grpSpPr>
        <p:sp>
          <p:nvSpPr>
            <p:cNvPr id="7" name="Freeform 7"/>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solidFill>
              <a:srgbClr val="A8D6CE"/>
            </a:solidFill>
          </p:spPr>
        </p:sp>
      </p:grpSp>
      <p:pic>
        <p:nvPicPr>
          <p:cNvPr id="10" name="Picture 2">
            <a:extLst>
              <a:ext uri="{FF2B5EF4-FFF2-40B4-BE49-F238E27FC236}">
                <a16:creationId xmlns:a16="http://schemas.microsoft.com/office/drawing/2014/main" id="{8A340943-D4E4-EC29-3871-000126A86F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4079241" y="6291601"/>
            <a:ext cx="2410967" cy="2419766"/>
          </a:xfrm>
          <a:prstGeom prst="rect">
            <a:avLst/>
          </a:prstGeom>
        </p:spPr>
      </p:pic>
      <p:grpSp>
        <p:nvGrpSpPr>
          <p:cNvPr id="3" name="Group 3"/>
          <p:cNvGrpSpPr/>
          <p:nvPr/>
        </p:nvGrpSpPr>
        <p:grpSpPr>
          <a:xfrm>
            <a:off x="4495800" y="4512637"/>
            <a:ext cx="14269041" cy="2183669"/>
            <a:chOff x="0" y="0"/>
            <a:chExt cx="5920967" cy="3002180"/>
          </a:xfrm>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grpSp>
        <p:nvGrpSpPr>
          <p:cNvPr id="11" name="Group 6">
            <a:extLst>
              <a:ext uri="{FF2B5EF4-FFF2-40B4-BE49-F238E27FC236}">
                <a16:creationId xmlns:a16="http://schemas.microsoft.com/office/drawing/2014/main" id="{539FE055-8830-4414-860C-CA61277AD2F0}"/>
              </a:ext>
            </a:extLst>
          </p:cNvPr>
          <p:cNvGrpSpPr/>
          <p:nvPr/>
        </p:nvGrpSpPr>
        <p:grpSpPr>
          <a:xfrm>
            <a:off x="-580480" y="7333342"/>
            <a:ext cx="15017687" cy="2183670"/>
            <a:chOff x="0" y="0"/>
            <a:chExt cx="7252143" cy="1560990"/>
          </a:xfrm>
        </p:grpSpPr>
        <p:sp>
          <p:nvSpPr>
            <p:cNvPr id="12" name="Freeform 7">
              <a:extLst>
                <a:ext uri="{FF2B5EF4-FFF2-40B4-BE49-F238E27FC236}">
                  <a16:creationId xmlns:a16="http://schemas.microsoft.com/office/drawing/2014/main" id="{E58D08B0-340D-4CC2-2E5E-61D5A7A77DAB}"/>
                </a:ext>
              </a:extLst>
            </p:cNvPr>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solidFill>
              <a:srgbClr val="A8D6CE"/>
            </a:solidFill>
          </p:spPr>
        </p:sp>
      </p:grpSp>
      <p:sp>
        <p:nvSpPr>
          <p:cNvPr id="13" name="TextBox 12">
            <a:extLst>
              <a:ext uri="{FF2B5EF4-FFF2-40B4-BE49-F238E27FC236}">
                <a16:creationId xmlns:a16="http://schemas.microsoft.com/office/drawing/2014/main" id="{94BF795E-A665-7693-4367-E3323F82E80D}"/>
              </a:ext>
            </a:extLst>
          </p:cNvPr>
          <p:cNvSpPr txBox="1"/>
          <p:nvPr/>
        </p:nvSpPr>
        <p:spPr>
          <a:xfrm>
            <a:off x="6324600" y="416944"/>
            <a:ext cx="11487408" cy="830997"/>
          </a:xfrm>
          <a:prstGeom prst="rect">
            <a:avLst/>
          </a:prstGeom>
          <a:noFill/>
        </p:spPr>
        <p:txBody>
          <a:bodyPr wrap="square" rtlCol="0">
            <a:spAutoFit/>
          </a:bodyPr>
          <a:lstStyle/>
          <a:p>
            <a:pPr algn="r" rtl="1"/>
            <a:r>
              <a:rPr lang="fa-IR" sz="4800" dirty="0">
                <a:latin typeface="AbdoMaster-ExtraBold" panose="02000500030000020004" pitchFamily="50" charset="-78"/>
                <a:cs typeface="AbdoMaster-ExtraBold" panose="02000500030000020004" pitchFamily="50" charset="-78"/>
              </a:rPr>
              <a:t>سه گام آموزش یک شبکه عصبی</a:t>
            </a:r>
            <a:endParaRPr lang="en-US" sz="4800" dirty="0">
              <a:latin typeface="AbdoMaster-ExtraBold" panose="02000500030000020004" pitchFamily="50" charset="-78"/>
              <a:cs typeface="AbdoMaster-ExtraBold" panose="02000500030000020004" pitchFamily="50" charset="-78"/>
            </a:endParaRPr>
          </a:p>
        </p:txBody>
      </p:sp>
      <p:sp>
        <p:nvSpPr>
          <p:cNvPr id="14" name="TextBox 13">
            <a:extLst>
              <a:ext uri="{FF2B5EF4-FFF2-40B4-BE49-F238E27FC236}">
                <a16:creationId xmlns:a16="http://schemas.microsoft.com/office/drawing/2014/main" id="{D4C71B08-27EB-AB20-9A35-E7B9ECDC58B9}"/>
              </a:ext>
            </a:extLst>
          </p:cNvPr>
          <p:cNvSpPr txBox="1"/>
          <p:nvPr/>
        </p:nvSpPr>
        <p:spPr>
          <a:xfrm>
            <a:off x="3009900" y="2328968"/>
            <a:ext cx="6629400" cy="854080"/>
          </a:xfrm>
          <a:prstGeom prst="rect">
            <a:avLst/>
          </a:prstGeom>
          <a:noFill/>
        </p:spPr>
        <p:txBody>
          <a:bodyPr wrap="square">
            <a:spAutoFit/>
          </a:bodyPr>
          <a:lstStyle/>
          <a:p>
            <a:pPr algn="r" rtl="1">
              <a:lnSpc>
                <a:spcPct val="150000"/>
              </a:lnSpc>
            </a:pPr>
            <a:r>
              <a:rPr lang="fa-IR" sz="3600" dirty="0">
                <a:cs typeface="A  Mitra_3 (MRT)" panose="00000700000000000000" pitchFamily="2" charset="-78"/>
              </a:rPr>
              <a:t> پیش بینی در مسیر </a:t>
            </a:r>
            <a:r>
              <a:rPr lang="en-US" sz="3600" dirty="0">
                <a:cs typeface="A  Mitra_3 (MRT)" panose="00000700000000000000" pitchFamily="2" charset="-78"/>
              </a:rPr>
              <a:t>forward pass</a:t>
            </a:r>
          </a:p>
        </p:txBody>
      </p:sp>
      <p:sp>
        <p:nvSpPr>
          <p:cNvPr id="15" name="TextBox 14">
            <a:extLst>
              <a:ext uri="{FF2B5EF4-FFF2-40B4-BE49-F238E27FC236}">
                <a16:creationId xmlns:a16="http://schemas.microsoft.com/office/drawing/2014/main" id="{2660B956-AC97-647C-BD29-FE9DE91D2CA9}"/>
              </a:ext>
            </a:extLst>
          </p:cNvPr>
          <p:cNvSpPr txBox="1"/>
          <p:nvPr/>
        </p:nvSpPr>
        <p:spPr>
          <a:xfrm>
            <a:off x="1793392" y="7898229"/>
            <a:ext cx="11138936" cy="854080"/>
          </a:xfrm>
          <a:prstGeom prst="rect">
            <a:avLst/>
          </a:prstGeom>
          <a:noFill/>
        </p:spPr>
        <p:txBody>
          <a:bodyPr wrap="square">
            <a:spAutoFit/>
          </a:bodyPr>
          <a:lstStyle/>
          <a:p>
            <a:pPr algn="r" rtl="1">
              <a:lnSpc>
                <a:spcPct val="150000"/>
              </a:lnSpc>
            </a:pPr>
            <a:r>
              <a:rPr lang="fa-IR" sz="3600" dirty="0">
                <a:cs typeface="A  Mitra_3 (MRT)" panose="00000700000000000000" pitchFamily="2" charset="-78"/>
              </a:rPr>
              <a:t>استفاده از مقدار خطا برای انجام </a:t>
            </a:r>
            <a:r>
              <a:rPr lang="en-US" sz="3600" dirty="0">
                <a:cs typeface="A  Mitra_3 (MRT)" panose="00000700000000000000" pitchFamily="2" charset="-78"/>
              </a:rPr>
              <a:t>back propagation</a:t>
            </a:r>
            <a:r>
              <a:rPr lang="fa-IR" sz="3600" dirty="0">
                <a:cs typeface="A  Mitra_3 (MRT)" panose="00000700000000000000" pitchFamily="2" charset="-78"/>
              </a:rPr>
              <a:t> و آپدیت وزن ها </a:t>
            </a:r>
            <a:endParaRPr lang="en-US" sz="3600" dirty="0">
              <a:cs typeface="A  Mitra_3 (MRT)" panose="00000700000000000000" pitchFamily="2" charset="-78"/>
            </a:endParaRPr>
          </a:p>
        </p:txBody>
      </p:sp>
      <p:sp>
        <p:nvSpPr>
          <p:cNvPr id="16" name="TextBox 15">
            <a:extLst>
              <a:ext uri="{FF2B5EF4-FFF2-40B4-BE49-F238E27FC236}">
                <a16:creationId xmlns:a16="http://schemas.microsoft.com/office/drawing/2014/main" id="{75100316-C1F7-56E0-4AA7-EF738CE4B236}"/>
              </a:ext>
            </a:extLst>
          </p:cNvPr>
          <p:cNvSpPr txBox="1"/>
          <p:nvPr/>
        </p:nvSpPr>
        <p:spPr>
          <a:xfrm>
            <a:off x="6553200" y="5149672"/>
            <a:ext cx="9220200" cy="1668470"/>
          </a:xfrm>
          <a:prstGeom prst="rect">
            <a:avLst/>
          </a:prstGeom>
          <a:noFill/>
        </p:spPr>
        <p:txBody>
          <a:bodyPr wrap="square">
            <a:spAutoFit/>
          </a:bodyPr>
          <a:lstStyle/>
          <a:p>
            <a:pPr algn="r" rtl="1">
              <a:lnSpc>
                <a:spcPct val="150000"/>
              </a:lnSpc>
            </a:pPr>
            <a:r>
              <a:rPr lang="fa-IR" sz="3600" dirty="0">
                <a:cs typeface="A  Mitra_3 (MRT)" panose="00000700000000000000" pitchFamily="2" charset="-78"/>
              </a:rPr>
              <a:t> مقایسه پیش بینی با </a:t>
            </a:r>
            <a:r>
              <a:rPr lang="en-US" sz="3600" dirty="0">
                <a:cs typeface="A  Mitra_3 (MRT)" panose="00000700000000000000" pitchFamily="2" charset="-78"/>
              </a:rPr>
              <a:t>Ground truth</a:t>
            </a:r>
            <a:r>
              <a:rPr lang="fa-IR" sz="3600" dirty="0">
                <a:cs typeface="A  Mitra_3 (MRT)" panose="00000700000000000000" pitchFamily="2" charset="-78"/>
              </a:rPr>
              <a:t> با تابع </a:t>
            </a:r>
            <a:r>
              <a:rPr lang="en-US" sz="3600" dirty="0">
                <a:cs typeface="A  Mitra_3 (MRT)" panose="00000700000000000000" pitchFamily="2" charset="-78"/>
              </a:rPr>
              <a:t>loss</a:t>
            </a:r>
          </a:p>
          <a:p>
            <a:pPr algn="r" rtl="1">
              <a:lnSpc>
                <a:spcPct val="150000"/>
              </a:lnSpc>
            </a:pPr>
            <a:endParaRPr lang="en-US" sz="3600" dirty="0">
              <a:cs typeface="A  Mitra_3 (MRT)" panose="00000700000000000000" pitchFamily="2" charset="-78"/>
            </a:endParaRPr>
          </a:p>
        </p:txBody>
      </p:sp>
      <p:grpSp>
        <p:nvGrpSpPr>
          <p:cNvPr id="5" name="Group 4">
            <a:extLst>
              <a:ext uri="{FF2B5EF4-FFF2-40B4-BE49-F238E27FC236}">
                <a16:creationId xmlns:a16="http://schemas.microsoft.com/office/drawing/2014/main" id="{1F618D4D-147B-1548-120A-5E7920C1416F}"/>
              </a:ext>
            </a:extLst>
          </p:cNvPr>
          <p:cNvGrpSpPr/>
          <p:nvPr/>
        </p:nvGrpSpPr>
        <p:grpSpPr>
          <a:xfrm>
            <a:off x="-785605" y="10058394"/>
            <a:ext cx="19550446" cy="2017007"/>
            <a:chOff x="78138" y="-3972053"/>
            <a:chExt cx="8572317" cy="884401"/>
          </a:xfrm>
        </p:grpSpPr>
        <p:sp>
          <p:nvSpPr>
            <p:cNvPr id="8" name="Freeform 5">
              <a:extLst>
                <a:ext uri="{FF2B5EF4-FFF2-40B4-BE49-F238E27FC236}">
                  <a16:creationId xmlns:a16="http://schemas.microsoft.com/office/drawing/2014/main" id="{6FF4615A-5B88-F33B-AE88-6CC8747D2FA3}"/>
                </a:ext>
              </a:extLst>
            </p:cNvPr>
            <p:cNvSpPr/>
            <p:nvPr/>
          </p:nvSpPr>
          <p:spPr>
            <a:xfrm>
              <a:off x="78138" y="-3972053"/>
              <a:ext cx="8572317" cy="884401"/>
            </a:xfrm>
            <a:custGeom>
              <a:avLst/>
              <a:gdLst/>
              <a:ahLst/>
              <a:cxnLst/>
              <a:rect l="l" t="t" r="r" b="b"/>
              <a:pathLst>
                <a:path w="8572317" h="884401">
                  <a:moveTo>
                    <a:pt x="8447857" y="884401"/>
                  </a:moveTo>
                  <a:lnTo>
                    <a:pt x="124460" y="884401"/>
                  </a:lnTo>
                  <a:cubicBezTo>
                    <a:pt x="55880" y="884401"/>
                    <a:pt x="0" y="828521"/>
                    <a:pt x="0" y="759941"/>
                  </a:cubicBezTo>
                  <a:lnTo>
                    <a:pt x="0" y="124460"/>
                  </a:lnTo>
                  <a:cubicBezTo>
                    <a:pt x="0" y="55880"/>
                    <a:pt x="55880" y="0"/>
                    <a:pt x="124460" y="0"/>
                  </a:cubicBezTo>
                  <a:lnTo>
                    <a:pt x="8447857" y="0"/>
                  </a:lnTo>
                  <a:cubicBezTo>
                    <a:pt x="8516438" y="0"/>
                    <a:pt x="8572317" y="55880"/>
                    <a:pt x="8572317" y="124460"/>
                  </a:cubicBezTo>
                  <a:lnTo>
                    <a:pt x="8572317" y="759941"/>
                  </a:lnTo>
                  <a:cubicBezTo>
                    <a:pt x="8572317" y="828521"/>
                    <a:pt x="8516438" y="884401"/>
                    <a:pt x="8447857" y="884401"/>
                  </a:cubicBezTo>
                  <a:close/>
                </a:path>
              </a:pathLst>
            </a:custGeom>
            <a:solidFill>
              <a:srgbClr val="378F81"/>
            </a:solidFill>
          </p:spPr>
          <p:txBody>
            <a:bodyPr/>
            <a:lstStyle/>
            <a:p>
              <a:endParaRPr lang="en-US" dirty="0"/>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025949-083F-4C88-2656-7035C986C9F5}"/>
              </a:ext>
            </a:extLst>
          </p:cNvPr>
          <p:cNvSpPr/>
          <p:nvPr/>
        </p:nvSpPr>
        <p:spPr>
          <a:xfrm>
            <a:off x="6201682" y="3718441"/>
            <a:ext cx="434390" cy="814865"/>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9227D81-99C1-93EE-9646-E07050C2FAB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09835" y="2486903"/>
            <a:ext cx="4874628" cy="4279538"/>
          </a:xfrm>
          <a:prstGeom prst="rect">
            <a:avLst/>
          </a:prstGeom>
        </p:spPr>
      </p:pic>
      <p:pic>
        <p:nvPicPr>
          <p:cNvPr id="8" name="Picture 7">
            <a:extLst>
              <a:ext uri="{FF2B5EF4-FFF2-40B4-BE49-F238E27FC236}">
                <a16:creationId xmlns:a16="http://schemas.microsoft.com/office/drawing/2014/main" id="{1E3B3470-DF98-8A17-CFE5-C559AA9E9FB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0095" y="2486903"/>
            <a:ext cx="4874628" cy="4279538"/>
          </a:xfrm>
          <a:prstGeom prst="rect">
            <a:avLst/>
          </a:prstGeom>
        </p:spPr>
      </p:pic>
      <p:sp>
        <p:nvSpPr>
          <p:cNvPr id="9" name="Rectangle 8">
            <a:extLst>
              <a:ext uri="{FF2B5EF4-FFF2-40B4-BE49-F238E27FC236}">
                <a16:creationId xmlns:a16="http://schemas.microsoft.com/office/drawing/2014/main" id="{43EEC83E-E8A4-020A-554D-32789820BB5A}"/>
              </a:ext>
            </a:extLst>
          </p:cNvPr>
          <p:cNvSpPr/>
          <p:nvPr/>
        </p:nvSpPr>
        <p:spPr>
          <a:xfrm>
            <a:off x="6235338" y="3748921"/>
            <a:ext cx="407897" cy="27432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676B40-BF88-68AD-F373-1D697AAD59FD}"/>
              </a:ext>
            </a:extLst>
          </p:cNvPr>
          <p:cNvSpPr/>
          <p:nvPr/>
        </p:nvSpPr>
        <p:spPr>
          <a:xfrm>
            <a:off x="2053570" y="6385441"/>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1" name="Rectangle 10">
            <a:extLst>
              <a:ext uri="{FF2B5EF4-FFF2-40B4-BE49-F238E27FC236}">
                <a16:creationId xmlns:a16="http://schemas.microsoft.com/office/drawing/2014/main" id="{A79D6878-29E3-CC3F-9F7C-9BA7FD2E46F4}"/>
              </a:ext>
            </a:extLst>
          </p:cNvPr>
          <p:cNvSpPr/>
          <p:nvPr/>
        </p:nvSpPr>
        <p:spPr>
          <a:xfrm>
            <a:off x="1414504" y="3653909"/>
            <a:ext cx="856261" cy="369332"/>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8BB3B4-6347-B647-A374-4CF772B89C37}"/>
              </a:ext>
            </a:extLst>
          </p:cNvPr>
          <p:cNvSpPr/>
          <p:nvPr/>
        </p:nvSpPr>
        <p:spPr>
          <a:xfrm>
            <a:off x="4890635" y="2499241"/>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B10A80-204F-DBBA-F7E8-C5453DFA1F7B}"/>
                  </a:ext>
                </a:extLst>
              </p:cNvPr>
              <p:cNvSpPr txBox="1"/>
              <p:nvPr/>
            </p:nvSpPr>
            <p:spPr>
              <a:xfrm>
                <a:off x="2099112" y="6709310"/>
                <a:ext cx="8790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solidFill>
                    <a:schemeClr val="tx1"/>
                  </a:solidFill>
                </a:endParaRPr>
              </a:p>
            </p:txBody>
          </p:sp>
        </mc:Choice>
        <mc:Fallback xmlns="">
          <p:sp>
            <p:nvSpPr>
              <p:cNvPr id="13" name="TextBox 12">
                <a:extLst>
                  <a:ext uri="{FF2B5EF4-FFF2-40B4-BE49-F238E27FC236}">
                    <a16:creationId xmlns:a16="http://schemas.microsoft.com/office/drawing/2014/main" id="{43B10A80-204F-DBBA-F7E8-C5453DFA1F7B}"/>
                  </a:ext>
                </a:extLst>
              </p:cNvPr>
              <p:cNvSpPr txBox="1">
                <a:spLocks noRot="1" noChangeAspect="1" noMove="1" noResize="1" noEditPoints="1" noAdjustHandles="1" noChangeArrowheads="1" noChangeShapeType="1" noTextEdit="1"/>
              </p:cNvSpPr>
              <p:nvPr/>
            </p:nvSpPr>
            <p:spPr>
              <a:xfrm>
                <a:off x="2099112" y="6709310"/>
                <a:ext cx="879046" cy="584775"/>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D2DAA1D-A638-6EBC-1F43-985DE167BB2A}"/>
              </a:ext>
            </a:extLst>
          </p:cNvPr>
          <p:cNvSpPr/>
          <p:nvPr/>
        </p:nvSpPr>
        <p:spPr>
          <a:xfrm>
            <a:off x="10744602" y="3653909"/>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DF99F7-67C5-3052-F873-209D8AD44354}"/>
              </a:ext>
            </a:extLst>
          </p:cNvPr>
          <p:cNvSpPr/>
          <p:nvPr/>
        </p:nvSpPr>
        <p:spPr>
          <a:xfrm>
            <a:off x="6520301" y="6385441"/>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9" name="Rectangle 18">
            <a:extLst>
              <a:ext uri="{FF2B5EF4-FFF2-40B4-BE49-F238E27FC236}">
                <a16:creationId xmlns:a16="http://schemas.microsoft.com/office/drawing/2014/main" id="{8540F137-B67F-951B-C4DA-E62BE68EAF7E}"/>
              </a:ext>
            </a:extLst>
          </p:cNvPr>
          <p:cNvSpPr/>
          <p:nvPr/>
        </p:nvSpPr>
        <p:spPr>
          <a:xfrm>
            <a:off x="9357366" y="2499241"/>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C81F39-CEA4-CD60-F51A-843FEB44A416}"/>
              </a:ext>
            </a:extLst>
          </p:cNvPr>
          <p:cNvSpPr/>
          <p:nvPr/>
        </p:nvSpPr>
        <p:spPr>
          <a:xfrm>
            <a:off x="15077125" y="3811807"/>
            <a:ext cx="434390" cy="814865"/>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48505A6-7782-6554-3BD1-745AB57F4BC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42964" y="2486903"/>
            <a:ext cx="4874628" cy="4279538"/>
          </a:xfrm>
          <a:prstGeom prst="rect">
            <a:avLst/>
          </a:prstGeom>
        </p:spPr>
      </p:pic>
      <p:sp>
        <p:nvSpPr>
          <p:cNvPr id="23" name="Rectangle 22">
            <a:extLst>
              <a:ext uri="{FF2B5EF4-FFF2-40B4-BE49-F238E27FC236}">
                <a16:creationId xmlns:a16="http://schemas.microsoft.com/office/drawing/2014/main" id="{5B881C9B-7D87-A445-DBCF-C28F6DDF796D}"/>
              </a:ext>
            </a:extLst>
          </p:cNvPr>
          <p:cNvSpPr/>
          <p:nvPr/>
        </p:nvSpPr>
        <p:spPr>
          <a:xfrm>
            <a:off x="15711035" y="2534631"/>
            <a:ext cx="407897" cy="27432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C60AEE-3BFC-2D57-DFC5-75BAFFA89DE3}"/>
              </a:ext>
            </a:extLst>
          </p:cNvPr>
          <p:cNvSpPr/>
          <p:nvPr/>
        </p:nvSpPr>
        <p:spPr>
          <a:xfrm>
            <a:off x="10929013" y="6385441"/>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26" name="Rectangle 25">
            <a:extLst>
              <a:ext uri="{FF2B5EF4-FFF2-40B4-BE49-F238E27FC236}">
                <a16:creationId xmlns:a16="http://schemas.microsoft.com/office/drawing/2014/main" id="{10FC1216-9482-6D87-4DEB-4B958CA9826F}"/>
              </a:ext>
            </a:extLst>
          </p:cNvPr>
          <p:cNvSpPr/>
          <p:nvPr/>
        </p:nvSpPr>
        <p:spPr>
          <a:xfrm>
            <a:off x="13766078" y="2592607"/>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D65D3A-5DEE-30CC-D551-0FFA22DFD818}"/>
              </a:ext>
            </a:extLst>
          </p:cNvPr>
          <p:cNvSpPr/>
          <p:nvPr/>
        </p:nvSpPr>
        <p:spPr>
          <a:xfrm>
            <a:off x="12794223" y="6366410"/>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F5DCD1-604E-6FE8-CC8D-50088FD25DEB}"/>
              </a:ext>
            </a:extLst>
          </p:cNvPr>
          <p:cNvSpPr/>
          <p:nvPr/>
        </p:nvSpPr>
        <p:spPr>
          <a:xfrm>
            <a:off x="12533445" y="3651787"/>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29" name="Rectangle 28">
            <a:extLst>
              <a:ext uri="{FF2B5EF4-FFF2-40B4-BE49-F238E27FC236}">
                <a16:creationId xmlns:a16="http://schemas.microsoft.com/office/drawing/2014/main" id="{B50289C5-4491-01F4-7198-86754135BF3E}"/>
              </a:ext>
            </a:extLst>
          </p:cNvPr>
          <p:cNvSpPr/>
          <p:nvPr/>
        </p:nvSpPr>
        <p:spPr>
          <a:xfrm>
            <a:off x="17058812" y="3651787"/>
            <a:ext cx="434390" cy="3810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
          <p:cNvGrpSpPr/>
          <p:nvPr/>
        </p:nvGrpSpPr>
        <p:grpSpPr>
          <a:xfrm>
            <a:off x="-838201" y="-495299"/>
            <a:ext cx="19550446" cy="2017007"/>
            <a:chOff x="78138" y="-3972053"/>
            <a:chExt cx="8572317" cy="884401"/>
          </a:xfrm>
        </p:grpSpPr>
        <p:sp>
          <p:nvSpPr>
            <p:cNvPr id="5" name="Freeform 5"/>
            <p:cNvSpPr/>
            <p:nvPr/>
          </p:nvSpPr>
          <p:spPr>
            <a:xfrm>
              <a:off x="78138" y="-3972053"/>
              <a:ext cx="8572317" cy="884401"/>
            </a:xfrm>
            <a:custGeom>
              <a:avLst/>
              <a:gdLst/>
              <a:ahLst/>
              <a:cxnLst/>
              <a:rect l="l" t="t" r="r" b="b"/>
              <a:pathLst>
                <a:path w="8572317" h="884401">
                  <a:moveTo>
                    <a:pt x="8447857" y="884401"/>
                  </a:moveTo>
                  <a:lnTo>
                    <a:pt x="124460" y="884401"/>
                  </a:lnTo>
                  <a:cubicBezTo>
                    <a:pt x="55880" y="884401"/>
                    <a:pt x="0" y="828521"/>
                    <a:pt x="0" y="759941"/>
                  </a:cubicBezTo>
                  <a:lnTo>
                    <a:pt x="0" y="124460"/>
                  </a:lnTo>
                  <a:cubicBezTo>
                    <a:pt x="0" y="55880"/>
                    <a:pt x="55880" y="0"/>
                    <a:pt x="124460" y="0"/>
                  </a:cubicBezTo>
                  <a:lnTo>
                    <a:pt x="8447857" y="0"/>
                  </a:lnTo>
                  <a:cubicBezTo>
                    <a:pt x="8516438" y="0"/>
                    <a:pt x="8572317" y="55880"/>
                    <a:pt x="8572317" y="124460"/>
                  </a:cubicBezTo>
                  <a:lnTo>
                    <a:pt x="8572317" y="759941"/>
                  </a:lnTo>
                  <a:cubicBezTo>
                    <a:pt x="8572317" y="828521"/>
                    <a:pt x="8516438" y="884401"/>
                    <a:pt x="8447857" y="884401"/>
                  </a:cubicBezTo>
                  <a:close/>
                </a:path>
              </a:pathLst>
            </a:custGeom>
            <a:solidFill>
              <a:srgbClr val="378F81"/>
            </a:solidFill>
          </p:spPr>
          <p:txBody>
            <a:bodyPr/>
            <a:lstStyle/>
            <a:p>
              <a:endParaRPr lang="en-US" dirty="0"/>
            </a:p>
          </p:txBody>
        </p:sp>
      </p:grpSp>
      <p:sp>
        <p:nvSpPr>
          <p:cNvPr id="2" name="TextBox 1">
            <a:extLst>
              <a:ext uri="{FF2B5EF4-FFF2-40B4-BE49-F238E27FC236}">
                <a16:creationId xmlns:a16="http://schemas.microsoft.com/office/drawing/2014/main" id="{F0F4E8BE-0BB3-567C-7351-81C42EE5A129}"/>
              </a:ext>
            </a:extLst>
          </p:cNvPr>
          <p:cNvSpPr txBox="1"/>
          <p:nvPr/>
        </p:nvSpPr>
        <p:spPr>
          <a:xfrm>
            <a:off x="685800" y="411659"/>
            <a:ext cx="9906000" cy="769441"/>
          </a:xfrm>
          <a:prstGeom prst="rect">
            <a:avLst/>
          </a:prstGeom>
          <a:noFill/>
        </p:spPr>
        <p:txBody>
          <a:bodyPr wrap="square" rtlCol="0">
            <a:spAutoFit/>
          </a:bodyPr>
          <a:lstStyle/>
          <a:p>
            <a:r>
              <a:rPr lang="en-US" sz="4400" dirty="0">
                <a:solidFill>
                  <a:schemeClr val="bg1"/>
                </a:solidFill>
                <a:latin typeface="AbdoMaster-ExtraBold" panose="02000500030000020004" pitchFamily="50" charset="-78"/>
                <a:cs typeface="AbdoMaster-ExtraBold" panose="02000500030000020004" pitchFamily="50" charset="-78"/>
              </a:rPr>
              <a:t>Forward propagation</a:t>
            </a:r>
          </a:p>
        </p:txBody>
      </p:sp>
      <p:sp>
        <p:nvSpPr>
          <p:cNvPr id="30" name="TextBox 29">
            <a:extLst>
              <a:ext uri="{FF2B5EF4-FFF2-40B4-BE49-F238E27FC236}">
                <a16:creationId xmlns:a16="http://schemas.microsoft.com/office/drawing/2014/main" id="{EA349818-E1FB-B414-3786-FB1188661899}"/>
              </a:ext>
            </a:extLst>
          </p:cNvPr>
          <p:cNvSpPr txBox="1"/>
          <p:nvPr/>
        </p:nvSpPr>
        <p:spPr>
          <a:xfrm>
            <a:off x="11178992" y="3566041"/>
            <a:ext cx="1040598" cy="769441"/>
          </a:xfrm>
          <a:prstGeom prst="rect">
            <a:avLst/>
          </a:prstGeom>
          <a:noFill/>
        </p:spPr>
        <p:txBody>
          <a:bodyPr wrap="square" rtlCol="0">
            <a:spAutoFit/>
          </a:bodyPr>
          <a:lstStyle/>
          <a:p>
            <a:r>
              <a:rPr lang="fa-IR" sz="4400" b="1" dirty="0">
                <a:latin typeface="AbdoMaster-ExtraBold" panose="02000500030000020004" pitchFamily="50" charset="-78"/>
                <a:cs typeface="AbdoMaster-ExtraBold" panose="02000500030000020004" pitchFamily="50" charset="-78"/>
              </a:rPr>
              <a:t>...</a:t>
            </a:r>
            <a:endParaRPr lang="en-US" sz="4400" b="1" dirty="0">
              <a:latin typeface="AbdoMaster-ExtraBold" panose="02000500030000020004" pitchFamily="50" charset="-78"/>
              <a:cs typeface="AbdoMaster-ExtraBold" panose="02000500030000020004" pitchFamily="50" charset="-78"/>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44E10AE-D705-CE4B-A10A-3D048226E607}"/>
                  </a:ext>
                </a:extLst>
              </p:cNvPr>
              <p:cNvSpPr txBox="1"/>
              <p:nvPr/>
            </p:nvSpPr>
            <p:spPr>
              <a:xfrm>
                <a:off x="2161472" y="3438466"/>
                <a:ext cx="13199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992800"/>
                              </a:solidFill>
                              <a:latin typeface="Cambria Math" panose="02040503050406030204" pitchFamily="18" charset="0"/>
                            </a:rPr>
                          </m:ctrlPr>
                        </m:sSubPr>
                        <m:e>
                          <m:r>
                            <a:rPr lang="en-US" sz="3200" i="1">
                              <a:solidFill>
                                <a:srgbClr val="992800"/>
                              </a:solidFill>
                              <a:latin typeface="Cambria Math" panose="02040503050406030204" pitchFamily="18" charset="0"/>
                            </a:rPr>
                            <m:t>𝑤</m:t>
                          </m:r>
                        </m:e>
                        <m:sub>
                          <m:r>
                            <a:rPr lang="en-US" sz="3200" b="0" i="1" smtClean="0">
                              <a:solidFill>
                                <a:srgbClr val="992800"/>
                              </a:solidFill>
                              <a:latin typeface="Cambria Math" panose="02040503050406030204" pitchFamily="18" charset="0"/>
                            </a:rPr>
                            <m:t>hh</m:t>
                          </m:r>
                        </m:sub>
                      </m:sSub>
                    </m:oMath>
                  </m:oMathPara>
                </a14:m>
                <a:endParaRPr lang="en-US" sz="3200" dirty="0">
                  <a:solidFill>
                    <a:srgbClr val="992800"/>
                  </a:solidFill>
                </a:endParaRPr>
              </a:p>
            </p:txBody>
          </p:sp>
        </mc:Choice>
        <mc:Fallback xmlns="">
          <p:sp>
            <p:nvSpPr>
              <p:cNvPr id="41" name="TextBox 40">
                <a:extLst>
                  <a:ext uri="{FF2B5EF4-FFF2-40B4-BE49-F238E27FC236}">
                    <a16:creationId xmlns:a16="http://schemas.microsoft.com/office/drawing/2014/main" id="{344E10AE-D705-CE4B-A10A-3D048226E607}"/>
                  </a:ext>
                </a:extLst>
              </p:cNvPr>
              <p:cNvSpPr txBox="1">
                <a:spLocks noRot="1" noChangeAspect="1" noMove="1" noResize="1" noEditPoints="1" noAdjustHandles="1" noChangeArrowheads="1" noChangeShapeType="1" noTextEdit="1"/>
              </p:cNvSpPr>
              <p:nvPr/>
            </p:nvSpPr>
            <p:spPr>
              <a:xfrm>
                <a:off x="2161472" y="3438466"/>
                <a:ext cx="131992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9735F7-EF37-87CC-8454-26F1D8DCE7B6}"/>
                  </a:ext>
                </a:extLst>
              </p:cNvPr>
              <p:cNvSpPr txBox="1"/>
              <p:nvPr/>
            </p:nvSpPr>
            <p:spPr>
              <a:xfrm>
                <a:off x="2461904" y="5376915"/>
                <a:ext cx="131992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992800"/>
                              </a:solidFill>
                              <a:latin typeface="Cambria Math" panose="02040503050406030204" pitchFamily="18" charset="0"/>
                            </a:rPr>
                          </m:ctrlPr>
                        </m:sSubPr>
                        <m:e>
                          <m:r>
                            <a:rPr lang="en-US" sz="3200" i="1">
                              <a:solidFill>
                                <a:srgbClr val="992800"/>
                              </a:solidFill>
                              <a:latin typeface="Cambria Math" panose="02040503050406030204" pitchFamily="18" charset="0"/>
                            </a:rPr>
                            <m:t>𝑤</m:t>
                          </m:r>
                        </m:e>
                        <m:sub>
                          <m:r>
                            <a:rPr lang="en-US" sz="3200" b="0" i="1" smtClean="0">
                              <a:solidFill>
                                <a:srgbClr val="992800"/>
                              </a:solidFill>
                              <a:latin typeface="Cambria Math" panose="02040503050406030204" pitchFamily="18" charset="0"/>
                            </a:rPr>
                            <m:t>h</m:t>
                          </m:r>
                          <m:r>
                            <a:rPr lang="en-US" sz="3200" b="0" i="1" smtClean="0">
                              <a:solidFill>
                                <a:srgbClr val="992800"/>
                              </a:solidFill>
                              <a:latin typeface="Cambria Math" panose="02040503050406030204" pitchFamily="18" charset="0"/>
                            </a:rPr>
                            <m:t>𝑥</m:t>
                          </m:r>
                        </m:sub>
                      </m:sSub>
                    </m:oMath>
                  </m:oMathPara>
                </a14:m>
                <a:endParaRPr lang="en-US" sz="3200" dirty="0">
                  <a:solidFill>
                    <a:srgbClr val="992800"/>
                  </a:solidFill>
                </a:endParaRPr>
              </a:p>
            </p:txBody>
          </p:sp>
        </mc:Choice>
        <mc:Fallback xmlns="">
          <p:sp>
            <p:nvSpPr>
              <p:cNvPr id="42" name="TextBox 41">
                <a:extLst>
                  <a:ext uri="{FF2B5EF4-FFF2-40B4-BE49-F238E27FC236}">
                    <a16:creationId xmlns:a16="http://schemas.microsoft.com/office/drawing/2014/main" id="{269735F7-EF37-87CC-8454-26F1D8DCE7B6}"/>
                  </a:ext>
                </a:extLst>
              </p:cNvPr>
              <p:cNvSpPr txBox="1">
                <a:spLocks noRot="1" noChangeAspect="1" noMove="1" noResize="1" noEditPoints="1" noAdjustHandles="1" noChangeArrowheads="1" noChangeShapeType="1" noTextEdit="1"/>
              </p:cNvSpPr>
              <p:nvPr/>
            </p:nvSpPr>
            <p:spPr>
              <a:xfrm>
                <a:off x="2461904" y="5376915"/>
                <a:ext cx="131992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657FCC8-1C66-C8E5-012F-9975BF8FA8F1}"/>
                  </a:ext>
                </a:extLst>
              </p:cNvPr>
              <p:cNvSpPr txBox="1"/>
              <p:nvPr/>
            </p:nvSpPr>
            <p:spPr>
              <a:xfrm>
                <a:off x="4419059" y="3133665"/>
                <a:ext cx="1319927"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992800"/>
                              </a:solidFill>
                              <a:latin typeface="Cambria Math" panose="02040503050406030204" pitchFamily="18" charset="0"/>
                            </a:rPr>
                          </m:ctrlPr>
                        </m:sSubPr>
                        <m:e>
                          <m:r>
                            <a:rPr lang="en-US" sz="3200" i="1">
                              <a:solidFill>
                                <a:srgbClr val="992800"/>
                              </a:solidFill>
                              <a:latin typeface="Cambria Math" panose="02040503050406030204" pitchFamily="18" charset="0"/>
                            </a:rPr>
                            <m:t>𝑤</m:t>
                          </m:r>
                        </m:e>
                        <m:sub>
                          <m:r>
                            <a:rPr lang="en-US" sz="3200" b="0" i="1" smtClean="0">
                              <a:solidFill>
                                <a:srgbClr val="992800"/>
                              </a:solidFill>
                              <a:latin typeface="Cambria Math" panose="02040503050406030204" pitchFamily="18" charset="0"/>
                            </a:rPr>
                            <m:t>𝑦</m:t>
                          </m:r>
                          <m:r>
                            <a:rPr lang="en-US" sz="3200" b="0" i="1" smtClean="0">
                              <a:solidFill>
                                <a:srgbClr val="992800"/>
                              </a:solidFill>
                              <a:latin typeface="Cambria Math" panose="02040503050406030204" pitchFamily="18" charset="0"/>
                            </a:rPr>
                            <m:t>h</m:t>
                          </m:r>
                        </m:sub>
                      </m:sSub>
                    </m:oMath>
                  </m:oMathPara>
                </a14:m>
                <a:endParaRPr lang="en-US" sz="3200" dirty="0">
                  <a:solidFill>
                    <a:srgbClr val="992800"/>
                  </a:solidFill>
                </a:endParaRPr>
              </a:p>
            </p:txBody>
          </p:sp>
        </mc:Choice>
        <mc:Fallback xmlns="">
          <p:sp>
            <p:nvSpPr>
              <p:cNvPr id="43" name="TextBox 42">
                <a:extLst>
                  <a:ext uri="{FF2B5EF4-FFF2-40B4-BE49-F238E27FC236}">
                    <a16:creationId xmlns:a16="http://schemas.microsoft.com/office/drawing/2014/main" id="{A657FCC8-1C66-C8E5-012F-9975BF8FA8F1}"/>
                  </a:ext>
                </a:extLst>
              </p:cNvPr>
              <p:cNvSpPr txBox="1">
                <a:spLocks noRot="1" noChangeAspect="1" noMove="1" noResize="1" noEditPoints="1" noAdjustHandles="1" noChangeArrowheads="1" noChangeShapeType="1" noTextEdit="1"/>
              </p:cNvSpPr>
              <p:nvPr/>
            </p:nvSpPr>
            <p:spPr>
              <a:xfrm>
                <a:off x="4419059" y="3133665"/>
                <a:ext cx="1319927" cy="6236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582476F-652B-B538-4C0F-631401D88778}"/>
                  </a:ext>
                </a:extLst>
              </p:cNvPr>
              <p:cNvSpPr txBox="1"/>
              <p:nvPr/>
            </p:nvSpPr>
            <p:spPr>
              <a:xfrm>
                <a:off x="547235" y="8960126"/>
                <a:ext cx="9768840" cy="831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b="1" i="1" smtClean="0">
                              <a:solidFill>
                                <a:schemeClr val="tx1"/>
                              </a:solidFill>
                              <a:latin typeface="Cambria Math" panose="02040503050406030204" pitchFamily="18" charset="0"/>
                            </a:rPr>
                          </m:ctrlPr>
                        </m:dPr>
                        <m:e>
                          <m:sSub>
                            <m:sSubPr>
                              <m:ctrlPr>
                                <a:rPr lang="en-US" sz="4400" b="1" i="1">
                                  <a:solidFill>
                                    <a:schemeClr val="tx1"/>
                                  </a:solidFill>
                                  <a:latin typeface="Cambria Math" panose="02040503050406030204" pitchFamily="18" charset="0"/>
                                </a:rPr>
                              </m:ctrlPr>
                            </m:sSubPr>
                            <m:e>
                              <m:acc>
                                <m:accPr>
                                  <m:chr m:val="̂"/>
                                  <m:ctrlPr>
                                    <a:rPr lang="en-US" sz="4400" b="1" i="1">
                                      <a:solidFill>
                                        <a:schemeClr val="tx1"/>
                                      </a:solidFill>
                                      <a:latin typeface="Cambria Math" panose="02040503050406030204" pitchFamily="18" charset="0"/>
                                    </a:rPr>
                                  </m:ctrlPr>
                                </m:accPr>
                                <m:e>
                                  <m:r>
                                    <a:rPr lang="en-US" sz="4400" b="1" i="1">
                                      <a:solidFill>
                                        <a:schemeClr val="tx1"/>
                                      </a:solidFill>
                                      <a:latin typeface="Cambria Math" panose="02040503050406030204" pitchFamily="18" charset="0"/>
                                    </a:rPr>
                                    <m:t>𝒚</m:t>
                                  </m:r>
                                </m:e>
                              </m:acc>
                            </m:e>
                            <m:sub>
                              <m:r>
                                <a:rPr lang="en-US" sz="4400" b="1" i="1">
                                  <a:solidFill>
                                    <a:schemeClr val="tx1"/>
                                  </a:solidFill>
                                  <a:latin typeface="Cambria Math" panose="02040503050406030204" pitchFamily="18" charset="0"/>
                                </a:rPr>
                                <m:t>𝒕</m:t>
                              </m:r>
                            </m:sub>
                          </m:sSub>
                          <m:r>
                            <a:rPr lang="en-US" sz="4400" b="1" i="0">
                              <a:solidFill>
                                <a:schemeClr val="tx1"/>
                              </a:solidFill>
                              <a:latin typeface="Cambria Math" panose="02040503050406030204" pitchFamily="18" charset="0"/>
                            </a:rPr>
                            <m:t>=</m:t>
                          </m:r>
                          <m:sSub>
                            <m:sSubPr>
                              <m:ctrlPr>
                                <a:rPr lang="en-US" sz="4400" b="1" i="1">
                                  <a:solidFill>
                                    <a:schemeClr val="tx1"/>
                                  </a:solidFill>
                                  <a:latin typeface="Cambria Math" panose="02040503050406030204" pitchFamily="18" charset="0"/>
                                </a:rPr>
                              </m:ctrlPr>
                            </m:sSubPr>
                            <m:e>
                              <m:r>
                                <a:rPr lang="en-US" sz="4400" b="1" i="1">
                                  <a:solidFill>
                                    <a:schemeClr val="tx1"/>
                                  </a:solidFill>
                                  <a:latin typeface="Cambria Math" panose="02040503050406030204" pitchFamily="18" charset="0"/>
                                </a:rPr>
                                <m:t>𝒈</m:t>
                              </m:r>
                            </m:e>
                            <m:sub>
                              <m:r>
                                <a:rPr lang="en-US" sz="4400" b="1" i="0">
                                  <a:solidFill>
                                    <a:schemeClr val="tx1"/>
                                  </a:solidFill>
                                  <a:latin typeface="Cambria Math" panose="02040503050406030204" pitchFamily="18" charset="0"/>
                                </a:rPr>
                                <m:t>𝟐</m:t>
                              </m:r>
                            </m:sub>
                          </m:sSub>
                          <m:d>
                            <m:dPr>
                              <m:begChr m:val=""/>
                              <m:endChr m:val=""/>
                              <m:ctrlPr>
                                <a:rPr lang="en-US" sz="4400" b="1" i="1">
                                  <a:solidFill>
                                    <a:schemeClr val="tx1"/>
                                  </a:solidFill>
                                  <a:latin typeface="Cambria Math" panose="02040503050406030204" pitchFamily="18" charset="0"/>
                                </a:rPr>
                              </m:ctrlPr>
                            </m:dPr>
                            <m:e>
                              <m:r>
                                <a:rPr lang="en-US" sz="4400" b="1" i="0">
                                  <a:solidFill>
                                    <a:schemeClr val="tx1"/>
                                  </a:solidFill>
                                  <a:latin typeface="Cambria Math" panose="02040503050406030204" pitchFamily="18" charset="0"/>
                                </a:rPr>
                                <m:t>(</m:t>
                              </m:r>
                            </m:e>
                          </m:d>
                          <m:sSub>
                            <m:sSubPr>
                              <m:ctrlPr>
                                <a:rPr lang="en-US" sz="4400" b="1" i="1">
                                  <a:solidFill>
                                    <a:schemeClr val="tx1"/>
                                  </a:solidFill>
                                  <a:latin typeface="Cambria Math" panose="02040503050406030204" pitchFamily="18" charset="0"/>
                                </a:rPr>
                              </m:ctrlPr>
                            </m:sSubPr>
                            <m:e>
                              <m:r>
                                <a:rPr lang="en-US" sz="4400" b="1" i="1">
                                  <a:solidFill>
                                    <a:schemeClr val="tx1"/>
                                  </a:solidFill>
                                  <a:latin typeface="Cambria Math" panose="02040503050406030204" pitchFamily="18" charset="0"/>
                                </a:rPr>
                                <m:t>𝒘</m:t>
                              </m:r>
                            </m:e>
                            <m:sub>
                              <m:r>
                                <a:rPr lang="en-US" sz="4400" b="1" i="1">
                                  <a:solidFill>
                                    <a:schemeClr val="tx1"/>
                                  </a:solidFill>
                                  <a:latin typeface="Cambria Math" panose="02040503050406030204" pitchFamily="18" charset="0"/>
                                </a:rPr>
                                <m:t>𝒚𝒉</m:t>
                              </m:r>
                            </m:sub>
                          </m:sSub>
                          <m:sSub>
                            <m:sSubPr>
                              <m:ctrlPr>
                                <a:rPr lang="en-US" sz="4400" b="1" i="1">
                                  <a:solidFill>
                                    <a:schemeClr val="tx1"/>
                                  </a:solidFill>
                                  <a:latin typeface="Cambria Math" panose="02040503050406030204" pitchFamily="18" charset="0"/>
                                </a:rPr>
                              </m:ctrlPr>
                            </m:sSubPr>
                            <m:e>
                              <m:r>
                                <a:rPr lang="en-US" sz="4400" b="1" i="1">
                                  <a:solidFill>
                                    <a:schemeClr val="tx1"/>
                                  </a:solidFill>
                                  <a:latin typeface="Cambria Math" panose="02040503050406030204" pitchFamily="18" charset="0"/>
                                </a:rPr>
                                <m:t>𝒉</m:t>
                              </m:r>
                            </m:e>
                            <m:sub>
                              <m:r>
                                <a:rPr lang="en-US" sz="4400" b="1" i="1">
                                  <a:solidFill>
                                    <a:schemeClr val="tx1"/>
                                  </a:solidFill>
                                  <a:latin typeface="Cambria Math" panose="02040503050406030204" pitchFamily="18" charset="0"/>
                                </a:rPr>
                                <m:t>𝒕</m:t>
                              </m:r>
                            </m:sub>
                          </m:sSub>
                          <m:r>
                            <a:rPr lang="en-US" sz="4400" b="1" i="0">
                              <a:solidFill>
                                <a:schemeClr val="tx1"/>
                              </a:solidFill>
                              <a:latin typeface="Cambria Math" panose="02040503050406030204" pitchFamily="18" charset="0"/>
                            </a:rPr>
                            <m:t>+</m:t>
                          </m:r>
                          <m:sSub>
                            <m:sSubPr>
                              <m:ctrlPr>
                                <a:rPr lang="en-US" sz="4400" b="1" i="1">
                                  <a:solidFill>
                                    <a:schemeClr val="tx1"/>
                                  </a:solidFill>
                                  <a:latin typeface="Cambria Math" panose="02040503050406030204" pitchFamily="18" charset="0"/>
                                </a:rPr>
                              </m:ctrlPr>
                            </m:sSubPr>
                            <m:e>
                              <m:r>
                                <a:rPr lang="en-US" sz="4400" b="1" i="1">
                                  <a:solidFill>
                                    <a:schemeClr val="tx1"/>
                                  </a:solidFill>
                                  <a:latin typeface="Cambria Math" panose="02040503050406030204" pitchFamily="18" charset="0"/>
                                </a:rPr>
                                <m:t>𝒃</m:t>
                              </m:r>
                            </m:e>
                            <m:sub>
                              <m:r>
                                <a:rPr lang="en-US" sz="4400" b="1" i="1">
                                  <a:solidFill>
                                    <a:schemeClr val="tx1"/>
                                  </a:solidFill>
                                  <a:latin typeface="Cambria Math" panose="02040503050406030204" pitchFamily="18" charset="0"/>
                                </a:rPr>
                                <m:t>𝒚</m:t>
                              </m:r>
                            </m:sub>
                          </m:sSub>
                          <m:r>
                            <a:rPr lang="en-US" sz="4400" b="1" i="0">
                              <a:solidFill>
                                <a:schemeClr val="tx1"/>
                              </a:solidFill>
                              <a:latin typeface="Cambria Math" panose="02040503050406030204" pitchFamily="18" charset="0"/>
                            </a:rPr>
                            <m:t>)</m:t>
                          </m:r>
                        </m:e>
                      </m:d>
                    </m:oMath>
                  </m:oMathPara>
                </a14:m>
                <a:endParaRPr lang="en-US" sz="4400" b="1" dirty="0">
                  <a:solidFill>
                    <a:schemeClr val="tx1"/>
                  </a:solidFill>
                </a:endParaRPr>
              </a:p>
            </p:txBody>
          </p:sp>
        </mc:Choice>
        <mc:Fallback xmlns="">
          <p:sp>
            <p:nvSpPr>
              <p:cNvPr id="48" name="TextBox 47">
                <a:extLst>
                  <a:ext uri="{FF2B5EF4-FFF2-40B4-BE49-F238E27FC236}">
                    <a16:creationId xmlns:a16="http://schemas.microsoft.com/office/drawing/2014/main" id="{B582476F-652B-B538-4C0F-631401D88778}"/>
                  </a:ext>
                </a:extLst>
              </p:cNvPr>
              <p:cNvSpPr txBox="1">
                <a:spLocks noRot="1" noChangeAspect="1" noMove="1" noResize="1" noEditPoints="1" noAdjustHandles="1" noChangeArrowheads="1" noChangeShapeType="1" noTextEdit="1"/>
              </p:cNvSpPr>
              <p:nvPr/>
            </p:nvSpPr>
            <p:spPr>
              <a:xfrm>
                <a:off x="547235" y="8960126"/>
                <a:ext cx="9768840" cy="8315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2472F2A-9FC5-D965-8095-5057629A0F82}"/>
                  </a:ext>
                </a:extLst>
              </p:cNvPr>
              <p:cNvSpPr txBox="1"/>
              <p:nvPr/>
            </p:nvSpPr>
            <p:spPr>
              <a:xfrm>
                <a:off x="1918835" y="7794535"/>
                <a:ext cx="976884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b="1" i="1" smtClean="0">
                              <a:solidFill>
                                <a:srgbClr val="836967"/>
                              </a:solidFill>
                              <a:latin typeface="Cambria Math" panose="02040503050406030204" pitchFamily="18" charset="0"/>
                            </a:rPr>
                          </m:ctrlPr>
                        </m:dPr>
                        <m:e>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𝒉</m:t>
                              </m:r>
                            </m:e>
                            <m:sub>
                              <m:r>
                                <a:rPr lang="en-US" sz="4400" b="1" i="1">
                                  <a:latin typeface="Cambria Math" panose="02040503050406030204" pitchFamily="18" charset="0"/>
                                </a:rPr>
                                <m:t>𝒕</m:t>
                              </m:r>
                            </m:sub>
                          </m:sSub>
                          <m:r>
                            <a:rPr lang="en-US" sz="4400" b="1" i="0">
                              <a:latin typeface="Cambria Math" panose="02040503050406030204" pitchFamily="18" charset="0"/>
                            </a:rPr>
                            <m:t>=</m:t>
                          </m:r>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𝒈</m:t>
                              </m:r>
                            </m:e>
                            <m:sub>
                              <m:r>
                                <a:rPr lang="en-US" sz="4400" b="1" i="0">
                                  <a:latin typeface="Cambria Math" panose="02040503050406030204" pitchFamily="18" charset="0"/>
                                </a:rPr>
                                <m:t>𝟏</m:t>
                              </m:r>
                            </m:sub>
                          </m:sSub>
                          <m:d>
                            <m:dPr>
                              <m:begChr m:val=""/>
                              <m:endChr m:val=""/>
                              <m:ctrlPr>
                                <a:rPr lang="en-US" sz="4400" b="1" i="1">
                                  <a:latin typeface="Cambria Math" panose="02040503050406030204" pitchFamily="18" charset="0"/>
                                </a:rPr>
                              </m:ctrlPr>
                            </m:dPr>
                            <m:e>
                              <m:r>
                                <a:rPr lang="en-US" sz="4400" b="1" i="0">
                                  <a:latin typeface="Cambria Math" panose="02040503050406030204" pitchFamily="18" charset="0"/>
                                </a:rPr>
                                <m:t>(</m:t>
                              </m:r>
                            </m:e>
                          </m:d>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𝒘</m:t>
                              </m:r>
                            </m:e>
                            <m:sub>
                              <m:r>
                                <a:rPr lang="en-US" sz="4400" b="1" i="1">
                                  <a:latin typeface="Cambria Math" panose="02040503050406030204" pitchFamily="18" charset="0"/>
                                </a:rPr>
                                <m:t>𝒉𝒉</m:t>
                              </m:r>
                            </m:sub>
                          </m:sSub>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𝒉</m:t>
                              </m:r>
                            </m:e>
                            <m:sub>
                              <m:r>
                                <a:rPr lang="en-US" sz="4400" b="1" i="1">
                                  <a:latin typeface="Cambria Math" panose="02040503050406030204" pitchFamily="18" charset="0"/>
                                </a:rPr>
                                <m:t>𝒕</m:t>
                              </m:r>
                              <m:r>
                                <a:rPr lang="en-US" sz="4400" b="1" i="0">
                                  <a:latin typeface="Cambria Math" panose="02040503050406030204" pitchFamily="18" charset="0"/>
                                </a:rPr>
                                <m:t>−</m:t>
                              </m:r>
                              <m:r>
                                <a:rPr lang="en-US" sz="4400" b="1" i="0">
                                  <a:latin typeface="Cambria Math" panose="02040503050406030204" pitchFamily="18" charset="0"/>
                                </a:rPr>
                                <m:t>𝟏</m:t>
                              </m:r>
                            </m:sub>
                          </m:sSub>
                          <m:r>
                            <a:rPr lang="en-US" sz="4400" b="1" i="0">
                              <a:latin typeface="Cambria Math" panose="02040503050406030204" pitchFamily="18" charset="0"/>
                            </a:rPr>
                            <m:t>+</m:t>
                          </m:r>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𝒘</m:t>
                              </m:r>
                            </m:e>
                            <m:sub>
                              <m:r>
                                <a:rPr lang="en-US" sz="4400" b="1" i="1">
                                  <a:latin typeface="Cambria Math" panose="02040503050406030204" pitchFamily="18" charset="0"/>
                                </a:rPr>
                                <m:t>𝒉𝒙</m:t>
                              </m:r>
                            </m:sub>
                          </m:sSub>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𝒙</m:t>
                              </m:r>
                            </m:e>
                            <m:sub>
                              <m:r>
                                <a:rPr lang="en-US" sz="4400" b="1" i="1">
                                  <a:latin typeface="Cambria Math" panose="02040503050406030204" pitchFamily="18" charset="0"/>
                                </a:rPr>
                                <m:t>𝒕</m:t>
                              </m:r>
                            </m:sub>
                          </m:sSub>
                          <m:r>
                            <a:rPr lang="en-US" sz="4400" b="1" i="0">
                              <a:latin typeface="Cambria Math" panose="02040503050406030204" pitchFamily="18" charset="0"/>
                            </a:rPr>
                            <m:t>+</m:t>
                          </m:r>
                          <m:sSub>
                            <m:sSubPr>
                              <m:ctrlPr>
                                <a:rPr lang="en-US" sz="4400" b="1" i="1">
                                  <a:solidFill>
                                    <a:srgbClr val="836967"/>
                                  </a:solidFill>
                                  <a:latin typeface="Cambria Math" panose="02040503050406030204" pitchFamily="18" charset="0"/>
                                </a:rPr>
                              </m:ctrlPr>
                            </m:sSubPr>
                            <m:e>
                              <m:r>
                                <a:rPr lang="en-US" sz="4400" b="1" i="1">
                                  <a:latin typeface="Cambria Math" panose="02040503050406030204" pitchFamily="18" charset="0"/>
                                </a:rPr>
                                <m:t>𝒃</m:t>
                              </m:r>
                            </m:e>
                            <m:sub>
                              <m:r>
                                <a:rPr lang="en-US" sz="4400" b="1" i="1">
                                  <a:latin typeface="Cambria Math" panose="02040503050406030204" pitchFamily="18" charset="0"/>
                                </a:rPr>
                                <m:t>𝒉</m:t>
                              </m:r>
                            </m:sub>
                          </m:sSub>
                          <m:r>
                            <a:rPr lang="en-US" sz="4400" b="1" i="0">
                              <a:latin typeface="Cambria Math" panose="02040503050406030204" pitchFamily="18" charset="0"/>
                            </a:rPr>
                            <m:t>)</m:t>
                          </m:r>
                        </m:e>
                      </m:d>
                    </m:oMath>
                  </m:oMathPara>
                </a14:m>
                <a:endParaRPr lang="en-US" sz="4400" b="1" dirty="0"/>
              </a:p>
            </p:txBody>
          </p:sp>
        </mc:Choice>
        <mc:Fallback xmlns="">
          <p:sp>
            <p:nvSpPr>
              <p:cNvPr id="49" name="TextBox 48">
                <a:extLst>
                  <a:ext uri="{FF2B5EF4-FFF2-40B4-BE49-F238E27FC236}">
                    <a16:creationId xmlns:a16="http://schemas.microsoft.com/office/drawing/2014/main" id="{02472F2A-9FC5-D965-8095-5057629A0F82}"/>
                  </a:ext>
                </a:extLst>
              </p:cNvPr>
              <p:cNvSpPr txBox="1">
                <a:spLocks noRot="1" noChangeAspect="1" noMove="1" noResize="1" noEditPoints="1" noAdjustHandles="1" noChangeArrowheads="1" noChangeShapeType="1" noTextEdit="1"/>
              </p:cNvSpPr>
              <p:nvPr/>
            </p:nvSpPr>
            <p:spPr>
              <a:xfrm>
                <a:off x="1918835" y="7794535"/>
                <a:ext cx="9768840" cy="76944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E83D4AC-26E0-7A07-D8CE-3D979AA21EED}"/>
                  </a:ext>
                </a:extLst>
              </p:cNvPr>
              <p:cNvSpPr txBox="1"/>
              <p:nvPr/>
            </p:nvSpPr>
            <p:spPr>
              <a:xfrm>
                <a:off x="12967835" y="6579757"/>
                <a:ext cx="8790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𝑡</m:t>
                          </m:r>
                        </m:sub>
                      </m:sSub>
                    </m:oMath>
                  </m:oMathPara>
                </a14:m>
                <a:endParaRPr lang="en-US" sz="3200" dirty="0">
                  <a:solidFill>
                    <a:schemeClr val="tx1"/>
                  </a:solidFill>
                </a:endParaRPr>
              </a:p>
            </p:txBody>
          </p:sp>
        </mc:Choice>
        <mc:Fallback xmlns="">
          <p:sp>
            <p:nvSpPr>
              <p:cNvPr id="50" name="TextBox 49">
                <a:extLst>
                  <a:ext uri="{FF2B5EF4-FFF2-40B4-BE49-F238E27FC236}">
                    <a16:creationId xmlns:a16="http://schemas.microsoft.com/office/drawing/2014/main" id="{CE83D4AC-26E0-7A07-D8CE-3D979AA21EED}"/>
                  </a:ext>
                </a:extLst>
              </p:cNvPr>
              <p:cNvSpPr txBox="1">
                <a:spLocks noRot="1" noChangeAspect="1" noMove="1" noResize="1" noEditPoints="1" noAdjustHandles="1" noChangeArrowheads="1" noChangeShapeType="1" noTextEdit="1"/>
              </p:cNvSpPr>
              <p:nvPr/>
            </p:nvSpPr>
            <p:spPr>
              <a:xfrm>
                <a:off x="12967835" y="6579757"/>
                <a:ext cx="879046"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1CA70EC-F457-1BF7-C52A-5B48C97A229C}"/>
                  </a:ext>
                </a:extLst>
              </p:cNvPr>
              <p:cNvSpPr txBox="1"/>
              <p:nvPr/>
            </p:nvSpPr>
            <p:spPr>
              <a:xfrm>
                <a:off x="6612433" y="6569322"/>
                <a:ext cx="8790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solidFill>
                    <a:schemeClr val="tx1"/>
                  </a:solidFill>
                </a:endParaRPr>
              </a:p>
            </p:txBody>
          </p:sp>
        </mc:Choice>
        <mc:Fallback xmlns="">
          <p:sp>
            <p:nvSpPr>
              <p:cNvPr id="51" name="TextBox 50">
                <a:extLst>
                  <a:ext uri="{FF2B5EF4-FFF2-40B4-BE49-F238E27FC236}">
                    <a16:creationId xmlns:a16="http://schemas.microsoft.com/office/drawing/2014/main" id="{31CA70EC-F457-1BF7-C52A-5B48C97A229C}"/>
                  </a:ext>
                </a:extLst>
              </p:cNvPr>
              <p:cNvSpPr txBox="1">
                <a:spLocks noRot="1" noChangeAspect="1" noMove="1" noResize="1" noEditPoints="1" noAdjustHandles="1" noChangeArrowheads="1" noChangeShapeType="1" noTextEdit="1"/>
              </p:cNvSpPr>
              <p:nvPr/>
            </p:nvSpPr>
            <p:spPr>
              <a:xfrm>
                <a:off x="6612433" y="6569322"/>
                <a:ext cx="879046"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A6F8CA4-914D-7C3F-8851-FB8822EDAD35}"/>
                  </a:ext>
                </a:extLst>
              </p:cNvPr>
              <p:cNvSpPr txBox="1"/>
              <p:nvPr/>
            </p:nvSpPr>
            <p:spPr>
              <a:xfrm>
                <a:off x="5080460" y="2008779"/>
                <a:ext cx="77999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i="0">
                              <a:solidFill>
                                <a:schemeClr val="tx1"/>
                              </a:solidFill>
                              <a:latin typeface="Cambria Math" panose="02040503050406030204" pitchFamily="18" charset="0"/>
                            </a:rPr>
                            <m:t>1</m:t>
                          </m:r>
                        </m:sub>
                      </m:sSub>
                    </m:oMath>
                  </m:oMathPara>
                </a14:m>
                <a:endParaRPr lang="en-US" sz="3200" dirty="0">
                  <a:solidFill>
                    <a:schemeClr val="tx1"/>
                  </a:solidFill>
                </a:endParaRPr>
              </a:p>
            </p:txBody>
          </p:sp>
        </mc:Choice>
        <mc:Fallback xmlns="">
          <p:sp>
            <p:nvSpPr>
              <p:cNvPr id="53" name="TextBox 52">
                <a:extLst>
                  <a:ext uri="{FF2B5EF4-FFF2-40B4-BE49-F238E27FC236}">
                    <a16:creationId xmlns:a16="http://schemas.microsoft.com/office/drawing/2014/main" id="{1A6F8CA4-914D-7C3F-8851-FB8822EDAD35}"/>
                  </a:ext>
                </a:extLst>
              </p:cNvPr>
              <p:cNvSpPr txBox="1">
                <a:spLocks noRot="1" noChangeAspect="1" noMove="1" noResize="1" noEditPoints="1" noAdjustHandles="1" noChangeArrowheads="1" noChangeShapeType="1" noTextEdit="1"/>
              </p:cNvSpPr>
              <p:nvPr/>
            </p:nvSpPr>
            <p:spPr>
              <a:xfrm>
                <a:off x="5080460" y="2008779"/>
                <a:ext cx="779997"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E70AD6C-47F1-836C-9826-3F444CF2DCE5}"/>
                  </a:ext>
                </a:extLst>
              </p:cNvPr>
              <p:cNvSpPr txBox="1"/>
              <p:nvPr/>
            </p:nvSpPr>
            <p:spPr>
              <a:xfrm>
                <a:off x="15835698" y="2008779"/>
                <a:ext cx="77999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m:rPr>
                              <m:sty m:val="p"/>
                            </m:rPr>
                            <a:rPr lang="en-US" sz="3200" b="0" i="0" smtClean="0">
                              <a:solidFill>
                                <a:schemeClr val="tx1"/>
                              </a:solidFill>
                              <a:latin typeface="Cambria Math" panose="02040503050406030204" pitchFamily="18" charset="0"/>
                            </a:rPr>
                            <m:t>t</m:t>
                          </m:r>
                        </m:sub>
                      </m:sSub>
                    </m:oMath>
                  </m:oMathPara>
                </a14:m>
                <a:endParaRPr lang="en-US" sz="3200" dirty="0">
                  <a:solidFill>
                    <a:schemeClr val="tx1"/>
                  </a:solidFill>
                </a:endParaRPr>
              </a:p>
            </p:txBody>
          </p:sp>
        </mc:Choice>
        <mc:Fallback xmlns="">
          <p:sp>
            <p:nvSpPr>
              <p:cNvPr id="54" name="TextBox 53">
                <a:extLst>
                  <a:ext uri="{FF2B5EF4-FFF2-40B4-BE49-F238E27FC236}">
                    <a16:creationId xmlns:a16="http://schemas.microsoft.com/office/drawing/2014/main" id="{4E70AD6C-47F1-836C-9826-3F444CF2DCE5}"/>
                  </a:ext>
                </a:extLst>
              </p:cNvPr>
              <p:cNvSpPr txBox="1">
                <a:spLocks noRot="1" noChangeAspect="1" noMove="1" noResize="1" noEditPoints="1" noAdjustHandles="1" noChangeArrowheads="1" noChangeShapeType="1" noTextEdit="1"/>
              </p:cNvSpPr>
              <p:nvPr/>
            </p:nvSpPr>
            <p:spPr>
              <a:xfrm>
                <a:off x="15835698" y="2008779"/>
                <a:ext cx="779997"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3735C3A-BBF3-5327-7958-E8BF07263B94}"/>
                  </a:ext>
                </a:extLst>
              </p:cNvPr>
              <p:cNvSpPr txBox="1"/>
              <p:nvPr/>
            </p:nvSpPr>
            <p:spPr>
              <a:xfrm>
                <a:off x="9470769" y="2008779"/>
                <a:ext cx="77999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b="0" i="0" smtClean="0">
                              <a:solidFill>
                                <a:schemeClr val="tx1"/>
                              </a:solidFill>
                              <a:latin typeface="Cambria Math" panose="02040503050406030204" pitchFamily="18" charset="0"/>
                            </a:rPr>
                            <m:t>2</m:t>
                          </m:r>
                        </m:sub>
                      </m:sSub>
                    </m:oMath>
                  </m:oMathPara>
                </a14:m>
                <a:endParaRPr lang="en-US" sz="3200" dirty="0">
                  <a:solidFill>
                    <a:schemeClr val="tx1"/>
                  </a:solidFill>
                </a:endParaRPr>
              </a:p>
            </p:txBody>
          </p:sp>
        </mc:Choice>
        <mc:Fallback xmlns="">
          <p:sp>
            <p:nvSpPr>
              <p:cNvPr id="55" name="TextBox 54">
                <a:extLst>
                  <a:ext uri="{FF2B5EF4-FFF2-40B4-BE49-F238E27FC236}">
                    <a16:creationId xmlns:a16="http://schemas.microsoft.com/office/drawing/2014/main" id="{83735C3A-BBF3-5327-7958-E8BF07263B94}"/>
                  </a:ext>
                </a:extLst>
              </p:cNvPr>
              <p:cNvSpPr txBox="1">
                <a:spLocks noRot="1" noChangeAspect="1" noMove="1" noResize="1" noEditPoints="1" noAdjustHandles="1" noChangeArrowheads="1" noChangeShapeType="1" noTextEdit="1"/>
              </p:cNvSpPr>
              <p:nvPr/>
            </p:nvSpPr>
            <p:spPr>
              <a:xfrm>
                <a:off x="9470769" y="2008779"/>
                <a:ext cx="779997" cy="58477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B1D487-7805-9554-6A0E-765B0DFF365F}"/>
                  </a:ext>
                </a:extLst>
              </p:cNvPr>
              <p:cNvSpPr txBox="1"/>
              <p:nvPr/>
            </p:nvSpPr>
            <p:spPr>
              <a:xfrm>
                <a:off x="10266566" y="3336996"/>
                <a:ext cx="867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h</m:t>
                          </m:r>
                        </m:e>
                        <m:sub>
                          <m:r>
                            <a:rPr lang="en-US" sz="3200" b="0" i="0" smtClean="0">
                              <a:latin typeface="Cambria Math" panose="02040503050406030204" pitchFamily="18" charset="0"/>
                            </a:rPr>
                            <m:t>2</m:t>
                          </m:r>
                        </m:sub>
                      </m:sSub>
                    </m:oMath>
                  </m:oMathPara>
                </a14:m>
                <a:endParaRPr lang="en-US" sz="3200" dirty="0"/>
              </a:p>
            </p:txBody>
          </p:sp>
        </mc:Choice>
        <mc:Fallback xmlns="">
          <p:sp>
            <p:nvSpPr>
              <p:cNvPr id="57" name="TextBox 56">
                <a:extLst>
                  <a:ext uri="{FF2B5EF4-FFF2-40B4-BE49-F238E27FC236}">
                    <a16:creationId xmlns:a16="http://schemas.microsoft.com/office/drawing/2014/main" id="{4FB1D487-7805-9554-6A0E-765B0DFF365F}"/>
                  </a:ext>
                </a:extLst>
              </p:cNvPr>
              <p:cNvSpPr txBox="1">
                <a:spLocks noRot="1" noChangeAspect="1" noMove="1" noResize="1" noEditPoints="1" noAdjustHandles="1" noChangeArrowheads="1" noChangeShapeType="1" noTextEdit="1"/>
              </p:cNvSpPr>
              <p:nvPr/>
            </p:nvSpPr>
            <p:spPr>
              <a:xfrm>
                <a:off x="10266566" y="3336996"/>
                <a:ext cx="867185"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5FE24BE-9399-4971-CF78-776A4D805FAD}"/>
                  </a:ext>
                </a:extLst>
              </p:cNvPr>
              <p:cNvSpPr txBox="1"/>
              <p:nvPr/>
            </p:nvSpPr>
            <p:spPr>
              <a:xfrm>
                <a:off x="1292680" y="3448012"/>
                <a:ext cx="867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h</m:t>
                          </m:r>
                        </m:e>
                        <m:sub>
                          <m:r>
                            <a:rPr lang="en-US" sz="3200" i="0">
                              <a:latin typeface="Cambria Math" panose="02040503050406030204" pitchFamily="18" charset="0"/>
                            </a:rPr>
                            <m:t>0</m:t>
                          </m:r>
                        </m:sub>
                      </m:sSub>
                    </m:oMath>
                  </m:oMathPara>
                </a14:m>
                <a:endParaRPr lang="en-US" sz="3200" dirty="0"/>
              </a:p>
            </p:txBody>
          </p:sp>
        </mc:Choice>
        <mc:Fallback xmlns="">
          <p:sp>
            <p:nvSpPr>
              <p:cNvPr id="58" name="TextBox 57">
                <a:extLst>
                  <a:ext uri="{FF2B5EF4-FFF2-40B4-BE49-F238E27FC236}">
                    <a16:creationId xmlns:a16="http://schemas.microsoft.com/office/drawing/2014/main" id="{15FE24BE-9399-4971-CF78-776A4D805FAD}"/>
                  </a:ext>
                </a:extLst>
              </p:cNvPr>
              <p:cNvSpPr txBox="1">
                <a:spLocks noRot="1" noChangeAspect="1" noMove="1" noResize="1" noEditPoints="1" noAdjustHandles="1" noChangeArrowheads="1" noChangeShapeType="1" noTextEdit="1"/>
              </p:cNvSpPr>
              <p:nvPr/>
            </p:nvSpPr>
            <p:spPr>
              <a:xfrm>
                <a:off x="1292680" y="3448012"/>
                <a:ext cx="867185" cy="58477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6954395-A996-EED7-978B-E11F178B1214}"/>
                  </a:ext>
                </a:extLst>
              </p:cNvPr>
              <p:cNvSpPr txBox="1"/>
              <p:nvPr/>
            </p:nvSpPr>
            <p:spPr>
              <a:xfrm>
                <a:off x="5801745" y="3322291"/>
                <a:ext cx="867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h</m:t>
                          </m:r>
                        </m:e>
                        <m:sub>
                          <m:r>
                            <a:rPr lang="en-US" sz="3200" b="0" i="0" smtClean="0">
                              <a:latin typeface="Cambria Math" panose="02040503050406030204" pitchFamily="18" charset="0"/>
                            </a:rPr>
                            <m:t>1</m:t>
                          </m:r>
                        </m:sub>
                      </m:sSub>
                    </m:oMath>
                  </m:oMathPara>
                </a14:m>
                <a:endParaRPr lang="en-US" sz="3200" dirty="0"/>
              </a:p>
            </p:txBody>
          </p:sp>
        </mc:Choice>
        <mc:Fallback xmlns="">
          <p:sp>
            <p:nvSpPr>
              <p:cNvPr id="59" name="TextBox 58">
                <a:extLst>
                  <a:ext uri="{FF2B5EF4-FFF2-40B4-BE49-F238E27FC236}">
                    <a16:creationId xmlns:a16="http://schemas.microsoft.com/office/drawing/2014/main" id="{C6954395-A996-EED7-978B-E11F178B1214}"/>
                  </a:ext>
                </a:extLst>
              </p:cNvPr>
              <p:cNvSpPr txBox="1">
                <a:spLocks noRot="1" noChangeAspect="1" noMove="1" noResize="1" noEditPoints="1" noAdjustHandles="1" noChangeArrowheads="1" noChangeShapeType="1" noTextEdit="1"/>
              </p:cNvSpPr>
              <p:nvPr/>
            </p:nvSpPr>
            <p:spPr>
              <a:xfrm>
                <a:off x="5801745" y="3322291"/>
                <a:ext cx="867185" cy="58477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58B2CA-EE97-F160-4263-9DFB553C78DB}"/>
                  </a:ext>
                </a:extLst>
              </p:cNvPr>
              <p:cNvSpPr txBox="1"/>
              <p:nvPr/>
            </p:nvSpPr>
            <p:spPr>
              <a:xfrm>
                <a:off x="16658815" y="3370720"/>
                <a:ext cx="867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h</m:t>
                          </m:r>
                        </m:e>
                        <m:sub>
                          <m:r>
                            <m:rPr>
                              <m:sty m:val="p"/>
                            </m:rPr>
                            <a:rPr lang="en-US" sz="3200" b="0" i="0" smtClean="0">
                              <a:latin typeface="Cambria Math" panose="02040503050406030204" pitchFamily="18" charset="0"/>
                            </a:rPr>
                            <m:t>t</m:t>
                          </m:r>
                        </m:sub>
                      </m:sSub>
                    </m:oMath>
                  </m:oMathPara>
                </a14:m>
                <a:endParaRPr lang="en-US" sz="3200" dirty="0"/>
              </a:p>
            </p:txBody>
          </p:sp>
        </mc:Choice>
        <mc:Fallback xmlns="">
          <p:sp>
            <p:nvSpPr>
              <p:cNvPr id="60" name="TextBox 59">
                <a:extLst>
                  <a:ext uri="{FF2B5EF4-FFF2-40B4-BE49-F238E27FC236}">
                    <a16:creationId xmlns:a16="http://schemas.microsoft.com/office/drawing/2014/main" id="{EB58B2CA-EE97-F160-4263-9DFB553C78DB}"/>
                  </a:ext>
                </a:extLst>
              </p:cNvPr>
              <p:cNvSpPr txBox="1">
                <a:spLocks noRot="1" noChangeAspect="1" noMove="1" noResize="1" noEditPoints="1" noAdjustHandles="1" noChangeArrowheads="1" noChangeShapeType="1" noTextEdit="1"/>
              </p:cNvSpPr>
              <p:nvPr/>
            </p:nvSpPr>
            <p:spPr>
              <a:xfrm>
                <a:off x="16658815" y="3370720"/>
                <a:ext cx="867185" cy="58477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880215F-4652-A893-8F8B-1117B83DA39E}"/>
                  </a:ext>
                </a:extLst>
              </p:cNvPr>
              <p:cNvSpPr txBox="1"/>
              <p:nvPr/>
            </p:nvSpPr>
            <p:spPr>
              <a:xfrm>
                <a:off x="12058690" y="3340362"/>
                <a:ext cx="867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836967"/>
                              </a:solidFill>
                              <a:latin typeface="Cambria Math" panose="02040503050406030204" pitchFamily="18" charset="0"/>
                            </a:rPr>
                          </m:ctrlPr>
                        </m:sSubPr>
                        <m:e>
                          <m:r>
                            <a:rPr lang="en-US" sz="3200" i="1">
                              <a:latin typeface="Cambria Math" panose="02040503050406030204" pitchFamily="18" charset="0"/>
                            </a:rPr>
                            <m:t>h</m:t>
                          </m:r>
                        </m:e>
                        <m:sub>
                          <m:r>
                            <m:rPr>
                              <m:sty m:val="p"/>
                            </m:rPr>
                            <a:rPr lang="en-US" sz="3200" b="0" i="0" smtClean="0">
                              <a:latin typeface="Cambria Math" panose="02040503050406030204" pitchFamily="18" charset="0"/>
                            </a:rPr>
                            <m:t>t</m:t>
                          </m:r>
                          <m:r>
                            <a:rPr lang="en-US" sz="3200" b="0" i="0" smtClean="0">
                              <a:latin typeface="Cambria Math" panose="02040503050406030204" pitchFamily="18" charset="0"/>
                            </a:rPr>
                            <m:t>−</m:t>
                          </m:r>
                          <m:r>
                            <a:rPr lang="en-US" sz="3200" b="0" i="0" smtClean="0">
                              <a:latin typeface="Cambria Math" panose="02040503050406030204" pitchFamily="18" charset="0"/>
                            </a:rPr>
                            <m:t>1</m:t>
                          </m:r>
                        </m:sub>
                      </m:sSub>
                    </m:oMath>
                  </m:oMathPara>
                </a14:m>
                <a:endParaRPr lang="en-US" sz="3200" dirty="0"/>
              </a:p>
            </p:txBody>
          </p:sp>
        </mc:Choice>
        <mc:Fallback xmlns="">
          <p:sp>
            <p:nvSpPr>
              <p:cNvPr id="61" name="TextBox 60">
                <a:extLst>
                  <a:ext uri="{FF2B5EF4-FFF2-40B4-BE49-F238E27FC236}">
                    <a16:creationId xmlns:a16="http://schemas.microsoft.com/office/drawing/2014/main" id="{C880215F-4652-A893-8F8B-1117B83DA39E}"/>
                  </a:ext>
                </a:extLst>
              </p:cNvPr>
              <p:cNvSpPr txBox="1">
                <a:spLocks noRot="1" noChangeAspect="1" noMove="1" noResize="1" noEditPoints="1" noAdjustHandles="1" noChangeArrowheads="1" noChangeShapeType="1" noTextEdit="1"/>
              </p:cNvSpPr>
              <p:nvPr/>
            </p:nvSpPr>
            <p:spPr>
              <a:xfrm>
                <a:off x="12058690" y="3340362"/>
                <a:ext cx="867185" cy="584775"/>
              </a:xfrm>
              <a:prstGeom prst="rect">
                <a:avLst/>
              </a:prstGeom>
              <a:blipFill>
                <a:blip r:embed="rId18"/>
                <a:stretch>
                  <a:fillRect/>
                </a:stretch>
              </a:blipFill>
            </p:spPr>
            <p:txBody>
              <a:bodyPr/>
              <a:lstStyle/>
              <a:p>
                <a:r>
                  <a:rPr lang="en-US">
                    <a:noFill/>
                  </a:rPr>
                  <a:t> </a:t>
                </a:r>
              </a:p>
            </p:txBody>
          </p:sp>
        </mc:Fallback>
      </mc:AlternateContent>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grpSp>
        <p:nvGrpSpPr>
          <p:cNvPr id="4" name="Group 4"/>
          <p:cNvGrpSpPr/>
          <p:nvPr/>
        </p:nvGrpSpPr>
        <p:grpSpPr>
          <a:xfrm>
            <a:off x="-631223" y="9615081"/>
            <a:ext cx="19550446" cy="2017007"/>
            <a:chOff x="78138" y="-3972053"/>
            <a:chExt cx="8572317" cy="884401"/>
          </a:xfrm>
        </p:grpSpPr>
        <p:sp>
          <p:nvSpPr>
            <p:cNvPr id="5" name="Freeform 5"/>
            <p:cNvSpPr/>
            <p:nvPr/>
          </p:nvSpPr>
          <p:spPr>
            <a:xfrm>
              <a:off x="78138" y="-3972053"/>
              <a:ext cx="8572317" cy="884401"/>
            </a:xfrm>
            <a:custGeom>
              <a:avLst/>
              <a:gdLst/>
              <a:ahLst/>
              <a:cxnLst/>
              <a:rect l="l" t="t" r="r" b="b"/>
              <a:pathLst>
                <a:path w="8572317" h="884401">
                  <a:moveTo>
                    <a:pt x="8447857" y="884401"/>
                  </a:moveTo>
                  <a:lnTo>
                    <a:pt x="124460" y="884401"/>
                  </a:lnTo>
                  <a:cubicBezTo>
                    <a:pt x="55880" y="884401"/>
                    <a:pt x="0" y="828521"/>
                    <a:pt x="0" y="759941"/>
                  </a:cubicBezTo>
                  <a:lnTo>
                    <a:pt x="0" y="124460"/>
                  </a:lnTo>
                  <a:cubicBezTo>
                    <a:pt x="0" y="55880"/>
                    <a:pt x="55880" y="0"/>
                    <a:pt x="124460" y="0"/>
                  </a:cubicBezTo>
                  <a:lnTo>
                    <a:pt x="8447857" y="0"/>
                  </a:lnTo>
                  <a:cubicBezTo>
                    <a:pt x="8516438" y="0"/>
                    <a:pt x="8572317" y="55880"/>
                    <a:pt x="8572317" y="124460"/>
                  </a:cubicBezTo>
                  <a:lnTo>
                    <a:pt x="8572317" y="759941"/>
                  </a:lnTo>
                  <a:cubicBezTo>
                    <a:pt x="8572317" y="828521"/>
                    <a:pt x="8516438" y="884401"/>
                    <a:pt x="8447857" y="884401"/>
                  </a:cubicBezTo>
                  <a:close/>
                </a:path>
              </a:pathLst>
            </a:custGeom>
            <a:solidFill>
              <a:srgbClr val="378F81"/>
            </a:solidFill>
          </p:spPr>
          <p:txBody>
            <a:bodyPr/>
            <a:lstStyle/>
            <a:p>
              <a:endParaRPr lang="en-US" dirty="0"/>
            </a:p>
          </p:txBody>
        </p:sp>
      </p:grpSp>
      <p:pic>
        <p:nvPicPr>
          <p:cNvPr id="14" name="Picture 13">
            <a:extLst>
              <a:ext uri="{FF2B5EF4-FFF2-40B4-BE49-F238E27FC236}">
                <a16:creationId xmlns:a16="http://schemas.microsoft.com/office/drawing/2014/main" id="{E9FAD341-9A55-AD1A-1C3D-9C5AD12AF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562100"/>
            <a:ext cx="10529697" cy="6076950"/>
          </a:xfrm>
          <a:prstGeom prst="rect">
            <a:avLst/>
          </a:prstGeom>
        </p:spPr>
      </p:pic>
    </p:spTree>
    <p:extLst>
      <p:ext uri="{BB962C8B-B14F-4D97-AF65-F5344CB8AC3E}">
        <p14:creationId xmlns:p14="http://schemas.microsoft.com/office/powerpoint/2010/main" val="265622292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grpSp>
        <p:nvGrpSpPr>
          <p:cNvPr id="4" name="Group 4"/>
          <p:cNvGrpSpPr/>
          <p:nvPr/>
        </p:nvGrpSpPr>
        <p:grpSpPr>
          <a:xfrm>
            <a:off x="-838201" y="-495299"/>
            <a:ext cx="19550446" cy="2017007"/>
            <a:chOff x="78138" y="-3972053"/>
            <a:chExt cx="8572317" cy="884401"/>
          </a:xfrm>
        </p:grpSpPr>
        <p:sp>
          <p:nvSpPr>
            <p:cNvPr id="5" name="Freeform 5"/>
            <p:cNvSpPr/>
            <p:nvPr/>
          </p:nvSpPr>
          <p:spPr>
            <a:xfrm>
              <a:off x="78138" y="-3972053"/>
              <a:ext cx="8572317" cy="884401"/>
            </a:xfrm>
            <a:custGeom>
              <a:avLst/>
              <a:gdLst/>
              <a:ahLst/>
              <a:cxnLst/>
              <a:rect l="l" t="t" r="r" b="b"/>
              <a:pathLst>
                <a:path w="8572317" h="884401">
                  <a:moveTo>
                    <a:pt x="8447857" y="884401"/>
                  </a:moveTo>
                  <a:lnTo>
                    <a:pt x="124460" y="884401"/>
                  </a:lnTo>
                  <a:cubicBezTo>
                    <a:pt x="55880" y="884401"/>
                    <a:pt x="0" y="828521"/>
                    <a:pt x="0" y="759941"/>
                  </a:cubicBezTo>
                  <a:lnTo>
                    <a:pt x="0" y="124460"/>
                  </a:lnTo>
                  <a:cubicBezTo>
                    <a:pt x="0" y="55880"/>
                    <a:pt x="55880" y="0"/>
                    <a:pt x="124460" y="0"/>
                  </a:cubicBezTo>
                  <a:lnTo>
                    <a:pt x="8447857" y="0"/>
                  </a:lnTo>
                  <a:cubicBezTo>
                    <a:pt x="8516438" y="0"/>
                    <a:pt x="8572317" y="55880"/>
                    <a:pt x="8572317" y="124460"/>
                  </a:cubicBezTo>
                  <a:lnTo>
                    <a:pt x="8572317" y="759941"/>
                  </a:lnTo>
                  <a:cubicBezTo>
                    <a:pt x="8572317" y="828521"/>
                    <a:pt x="8516438" y="884401"/>
                    <a:pt x="8447857" y="884401"/>
                  </a:cubicBezTo>
                  <a:close/>
                </a:path>
              </a:pathLst>
            </a:custGeom>
            <a:solidFill>
              <a:srgbClr val="378F81"/>
            </a:solidFill>
          </p:spPr>
          <p:txBody>
            <a:bodyPr/>
            <a:lstStyle/>
            <a:p>
              <a:endParaRPr lang="en-US" dirty="0"/>
            </a:p>
          </p:txBody>
        </p:sp>
      </p:grpSp>
      <p:sp>
        <p:nvSpPr>
          <p:cNvPr id="2" name="TextBox 1">
            <a:extLst>
              <a:ext uri="{FF2B5EF4-FFF2-40B4-BE49-F238E27FC236}">
                <a16:creationId xmlns:a16="http://schemas.microsoft.com/office/drawing/2014/main" id="{F0F4E8BE-0BB3-567C-7351-81C42EE5A129}"/>
              </a:ext>
            </a:extLst>
          </p:cNvPr>
          <p:cNvSpPr txBox="1"/>
          <p:nvPr/>
        </p:nvSpPr>
        <p:spPr>
          <a:xfrm>
            <a:off x="685800" y="411659"/>
            <a:ext cx="9906000" cy="769441"/>
          </a:xfrm>
          <a:prstGeom prst="rect">
            <a:avLst/>
          </a:prstGeom>
          <a:noFill/>
        </p:spPr>
        <p:txBody>
          <a:bodyPr wrap="square" rtlCol="0">
            <a:spAutoFit/>
          </a:bodyPr>
          <a:lstStyle/>
          <a:p>
            <a:r>
              <a:rPr lang="en-US" sz="4400" dirty="0">
                <a:solidFill>
                  <a:schemeClr val="bg1"/>
                </a:solidFill>
                <a:latin typeface="AbdoMaster-ExtraBold" panose="02000500030000020004" pitchFamily="50" charset="-78"/>
                <a:cs typeface="AbdoMaster-ExtraBold" panose="02000500030000020004" pitchFamily="50" charset="-78"/>
              </a:rPr>
              <a:t>Backpropagation</a:t>
            </a:r>
          </a:p>
        </p:txBody>
      </p:sp>
      <p:pic>
        <p:nvPicPr>
          <p:cNvPr id="6" name="Picture 5">
            <a:extLst>
              <a:ext uri="{FF2B5EF4-FFF2-40B4-BE49-F238E27FC236}">
                <a16:creationId xmlns:a16="http://schemas.microsoft.com/office/drawing/2014/main" id="{9F075C40-4B3B-F82D-ACF6-2ABFC3E65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845" y="2415966"/>
            <a:ext cx="11140353" cy="6429375"/>
          </a:xfrm>
          <a:prstGeom prst="rect">
            <a:avLst/>
          </a:prstGeom>
        </p:spPr>
      </p:pic>
    </p:spTree>
    <p:extLst>
      <p:ext uri="{BB962C8B-B14F-4D97-AF65-F5344CB8AC3E}">
        <p14:creationId xmlns:p14="http://schemas.microsoft.com/office/powerpoint/2010/main" val="189204392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grpSp>
        <p:nvGrpSpPr>
          <p:cNvPr id="2" name="Group 2"/>
          <p:cNvGrpSpPr/>
          <p:nvPr/>
        </p:nvGrpSpPr>
        <p:grpSpPr>
          <a:xfrm>
            <a:off x="-15240" y="-266700"/>
            <a:ext cx="18303240" cy="9601200"/>
            <a:chOff x="0" y="0"/>
            <a:chExt cx="5920967" cy="3002180"/>
          </a:xfrm>
        </p:grpSpPr>
        <p:sp>
          <p:nvSpPr>
            <p:cNvPr id="3" name="Freeform 3"/>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A8D6CE"/>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71893" y="-44876"/>
            <a:ext cx="4195307" cy="6712376"/>
          </a:xfrm>
          <a:prstGeom prst="rect">
            <a:avLst/>
          </a:prstGeom>
        </p:spPr>
      </p:pic>
      <p:sp>
        <p:nvSpPr>
          <p:cNvPr id="7" name="TextBox 5">
            <a:extLst>
              <a:ext uri="{FF2B5EF4-FFF2-40B4-BE49-F238E27FC236}">
                <a16:creationId xmlns:a16="http://schemas.microsoft.com/office/drawing/2014/main" id="{E8C49A23-10F6-E649-871F-F9E855C7D148}"/>
              </a:ext>
            </a:extLst>
          </p:cNvPr>
          <p:cNvSpPr txBox="1"/>
          <p:nvPr/>
        </p:nvSpPr>
        <p:spPr>
          <a:xfrm>
            <a:off x="8470459" y="1638300"/>
            <a:ext cx="8470095" cy="813877"/>
          </a:xfrm>
          <a:prstGeom prst="rect">
            <a:avLst/>
          </a:prstGeom>
        </p:spPr>
        <p:txBody>
          <a:bodyPr lIns="0" tIns="0" rIns="0" bIns="0" rtlCol="0" anchor="t">
            <a:spAutoFit/>
          </a:bodyPr>
          <a:lstStyle/>
          <a:p>
            <a:pPr algn="ctr">
              <a:lnSpc>
                <a:spcPts val="6744"/>
              </a:lnSpc>
            </a:pPr>
            <a:r>
              <a:rPr lang="fa-IR" sz="4817" dirty="0">
                <a:solidFill>
                  <a:srgbClr val="211A15"/>
                </a:solidFill>
                <a:latin typeface="AbdoMaster-ExtraBold" panose="02000500030000020004" pitchFamily="50" charset="-78"/>
                <a:cs typeface="AbdoMaster-ExtraBold" panose="02000500030000020004" pitchFamily="50" charset="-78"/>
              </a:rPr>
              <a:t>شبکه عصبی بازگشتی چیست ؟</a:t>
            </a:r>
            <a:endParaRPr lang="en-US" sz="4817" dirty="0">
              <a:solidFill>
                <a:srgbClr val="211A15"/>
              </a:solidFill>
              <a:latin typeface="AbdoMaster-ExtraBold" panose="02000500030000020004" pitchFamily="50" charset="-78"/>
              <a:cs typeface="AbdoMaster-ExtraBold" panose="02000500030000020004" pitchFamily="50" charset="-78"/>
            </a:endParaRPr>
          </a:p>
        </p:txBody>
      </p:sp>
      <p:sp>
        <p:nvSpPr>
          <p:cNvPr id="11" name="TextBox 10">
            <a:extLst>
              <a:ext uri="{FF2B5EF4-FFF2-40B4-BE49-F238E27FC236}">
                <a16:creationId xmlns:a16="http://schemas.microsoft.com/office/drawing/2014/main" id="{D3F64A82-F74C-34A0-B9FF-39CDE2E04B95}"/>
              </a:ext>
            </a:extLst>
          </p:cNvPr>
          <p:cNvSpPr txBox="1"/>
          <p:nvPr/>
        </p:nvSpPr>
        <p:spPr>
          <a:xfrm>
            <a:off x="8062062" y="3022588"/>
            <a:ext cx="8839200" cy="1321900"/>
          </a:xfrm>
          <a:prstGeom prst="rect">
            <a:avLst/>
          </a:prstGeom>
          <a:noFill/>
        </p:spPr>
        <p:txBody>
          <a:bodyPr wrap="square">
            <a:spAutoFit/>
          </a:bodyPr>
          <a:lstStyle/>
          <a:p>
            <a:pPr algn="justLow" rtl="1">
              <a:lnSpc>
                <a:spcPct val="150000"/>
              </a:lnSpc>
            </a:pPr>
            <a:r>
              <a:rPr lang="fa-IR" sz="2800" b="0" i="0" dirty="0">
                <a:solidFill>
                  <a:sysClr val="windowText" lastClr="000000"/>
                </a:solidFill>
                <a:effectLst/>
                <a:latin typeface="AbdoMaster-ExtraBold" panose="02000500030000020004" pitchFamily="50" charset="-78"/>
                <a:cs typeface="AbdoMaster-ExtraBold" panose="02000500030000020004" pitchFamily="50" charset="-78"/>
              </a:rPr>
              <a:t>شبکه</a:t>
            </a:r>
            <a:r>
              <a:rPr lang="en-US" sz="2800" b="0" i="0" dirty="0">
                <a:solidFill>
                  <a:sysClr val="windowText" lastClr="000000"/>
                </a:solidFill>
                <a:effectLst/>
                <a:latin typeface="AbdoMaster-ExtraBold" panose="02000500030000020004" pitchFamily="50" charset="-78"/>
                <a:cs typeface="AbdoMaster-ExtraBold" panose="02000500030000020004" pitchFamily="50" charset="-78"/>
              </a:rPr>
              <a:t> </a:t>
            </a:r>
            <a:r>
              <a:rPr lang="fa-IR" sz="2800" b="0" i="0" dirty="0">
                <a:solidFill>
                  <a:sysClr val="windowText" lastClr="000000"/>
                </a:solidFill>
                <a:effectLst/>
                <a:latin typeface="AbdoMaster-ExtraBold" panose="02000500030000020004" pitchFamily="50" charset="-78"/>
                <a:cs typeface="AbdoMaster-ExtraBold" panose="02000500030000020004" pitchFamily="50" charset="-78"/>
              </a:rPr>
              <a:t>ای برای پردازش داده </a:t>
            </a:r>
            <a:r>
              <a:rPr lang="fa-IR" sz="2800" b="1" i="0" dirty="0">
                <a:solidFill>
                  <a:sysClr val="windowText" lastClr="000000"/>
                </a:solidFill>
                <a:effectLst/>
                <a:latin typeface="AbdoMaster-ExtraBold" panose="02000500030000020004" pitchFamily="50" charset="-78"/>
                <a:cs typeface="AbdoMaster-ExtraBold" panose="02000500030000020004" pitchFamily="50" charset="-78"/>
              </a:rPr>
              <a:t>سری زمانی (</a:t>
            </a:r>
            <a:r>
              <a:rPr lang="en-US" sz="2800" b="1" i="0" dirty="0">
                <a:solidFill>
                  <a:sysClr val="windowText" lastClr="000000"/>
                </a:solidFill>
                <a:effectLst/>
                <a:latin typeface="AbdoMaster-ExtraBold" panose="02000500030000020004" pitchFamily="50" charset="-78"/>
                <a:cs typeface="AbdoMaster-ExtraBold" panose="02000500030000020004" pitchFamily="50" charset="-78"/>
              </a:rPr>
              <a:t>Time Series</a:t>
            </a:r>
            <a:r>
              <a:rPr lang="en-US" sz="2800" b="0" i="0" dirty="0">
                <a:solidFill>
                  <a:sysClr val="windowText" lastClr="000000"/>
                </a:solidFill>
                <a:effectLst/>
                <a:latin typeface="AbdoMaster-ExtraBold" panose="02000500030000020004" pitchFamily="50" charset="-78"/>
                <a:cs typeface="AbdoMaster-ExtraBold" panose="02000500030000020004" pitchFamily="50" charset="-78"/>
              </a:rPr>
              <a:t> </a:t>
            </a:r>
            <a:r>
              <a:rPr lang="fa-IR" sz="2800" b="0" i="0" dirty="0">
                <a:solidFill>
                  <a:sysClr val="windowText" lastClr="000000"/>
                </a:solidFill>
                <a:effectLst/>
                <a:latin typeface="AbdoMaster-ExtraBold" panose="02000500030000020004" pitchFamily="50" charset="-78"/>
                <a:cs typeface="AbdoMaster-ExtraBold" panose="02000500030000020004" pitchFamily="50" charset="-78"/>
              </a:rPr>
              <a:t>) و </a:t>
            </a:r>
            <a:r>
              <a:rPr lang="fa-IR" sz="2800" b="1" i="0" dirty="0">
                <a:solidFill>
                  <a:sysClr val="windowText" lastClr="000000"/>
                </a:solidFill>
                <a:effectLst/>
                <a:latin typeface="AbdoMaster-ExtraBold" panose="02000500030000020004" pitchFamily="50" charset="-78"/>
                <a:cs typeface="AbdoMaster-ExtraBold" panose="02000500030000020004" pitchFamily="50" charset="-78"/>
              </a:rPr>
              <a:t>داده ترتیبی </a:t>
            </a:r>
            <a:r>
              <a:rPr lang="en-US" sz="2800" b="1" i="0" dirty="0">
                <a:solidFill>
                  <a:sysClr val="windowText" lastClr="000000"/>
                </a:solidFill>
                <a:effectLst/>
                <a:latin typeface="AbdoMaster-ExtraBold" panose="02000500030000020004" pitchFamily="50" charset="-78"/>
                <a:cs typeface="AbdoMaster-ExtraBold" panose="02000500030000020004" pitchFamily="50" charset="-78"/>
              </a:rPr>
              <a:t>Sequential)</a:t>
            </a:r>
            <a:r>
              <a:rPr lang="en-US" sz="2800" b="0" i="0" dirty="0">
                <a:solidFill>
                  <a:sysClr val="windowText" lastClr="000000"/>
                </a:solidFill>
                <a:effectLst/>
                <a:latin typeface="AbdoMaster-ExtraBold" panose="02000500030000020004" pitchFamily="50" charset="-78"/>
                <a:cs typeface="AbdoMaster-ExtraBold" panose="02000500030000020004" pitchFamily="50" charset="-78"/>
              </a:rPr>
              <a:t> </a:t>
            </a:r>
            <a:r>
              <a:rPr lang="fa-IR" sz="2800" b="1" i="0" dirty="0">
                <a:solidFill>
                  <a:sysClr val="windowText" lastClr="000000"/>
                </a:solidFill>
                <a:effectLst/>
                <a:latin typeface="AbdoMaster-ExtraBold" panose="02000500030000020004" pitchFamily="50" charset="-78"/>
                <a:cs typeface="AbdoMaster-ExtraBold" panose="02000500030000020004" pitchFamily="50" charset="-78"/>
              </a:rPr>
              <a:t>)</a:t>
            </a:r>
            <a:endParaRPr lang="en-US" sz="2800" dirty="0">
              <a:solidFill>
                <a:sysClr val="windowText" lastClr="000000"/>
              </a:solidFill>
              <a:latin typeface="AbdoMaster-ExtraBold" panose="02000500030000020004" pitchFamily="50" charset="-78"/>
              <a:cs typeface="AbdoMaster-ExtraBold" panose="02000500030000020004" pitchFamily="50" charset="-78"/>
            </a:endParaRPr>
          </a:p>
        </p:txBody>
      </p:sp>
      <p:pic>
        <p:nvPicPr>
          <p:cNvPr id="13" name="Picture 12">
            <a:extLst>
              <a:ext uri="{FF2B5EF4-FFF2-40B4-BE49-F238E27FC236}">
                <a16:creationId xmlns:a16="http://schemas.microsoft.com/office/drawing/2014/main" id="{D4A45828-30D4-C44A-48C2-F748004EA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0" y="4914900"/>
            <a:ext cx="7177891" cy="4037564"/>
          </a:xfrm>
          <a:prstGeom prst="rect">
            <a:avLst/>
          </a:prstGeom>
          <a:ln>
            <a:noFill/>
          </a:ln>
          <a:effectLst>
            <a:outerShdw blurRad="292100" dist="139700" dir="2700000" algn="tl" rotWithShape="0">
              <a:srgbClr val="333333">
                <a:alpha val="65000"/>
              </a:srgbClr>
            </a:outerShdw>
          </a:effectLst>
        </p:spPr>
      </p:pic>
      <p:pic>
        <p:nvPicPr>
          <p:cNvPr id="4" name="Picture 10">
            <a:extLst>
              <a:ext uri="{FF2B5EF4-FFF2-40B4-BE49-F238E27FC236}">
                <a16:creationId xmlns:a16="http://schemas.microsoft.com/office/drawing/2014/main" id="{73EC0DE0-C4C4-4314-DB34-77CA5D443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893" y="6482578"/>
            <a:ext cx="1762298" cy="3804422"/>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363154-C79A-1138-9D36-87E4AF34D784}"/>
              </a:ext>
            </a:extLst>
          </p:cNvPr>
          <p:cNvSpPr/>
          <p:nvPr/>
        </p:nvSpPr>
        <p:spPr>
          <a:xfrm>
            <a:off x="0" y="0"/>
            <a:ext cx="18288000"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49809" y="3028968"/>
            <a:ext cx="6498393" cy="6498393"/>
          </a:xfrm>
          <a:prstGeom prst="rect">
            <a:avLst/>
          </a:prstGeom>
        </p:spPr>
      </p:pic>
      <p:grpSp>
        <p:nvGrpSpPr>
          <p:cNvPr id="3" name="Group 3"/>
          <p:cNvGrpSpPr/>
          <p:nvPr/>
        </p:nvGrpSpPr>
        <p:grpSpPr>
          <a:xfrm>
            <a:off x="-1314918" y="3744046"/>
            <a:ext cx="13503647" cy="6846920"/>
            <a:chOff x="0" y="0"/>
            <a:chExt cx="5920967" cy="3002180"/>
          </a:xfrm>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grpSp>
        <p:nvGrpSpPr>
          <p:cNvPr id="5" name="Group 5"/>
          <p:cNvGrpSpPr/>
          <p:nvPr/>
        </p:nvGrpSpPr>
        <p:grpSpPr>
          <a:xfrm>
            <a:off x="-387287" y="342899"/>
            <a:ext cx="16539592" cy="2821575"/>
            <a:chOff x="0" y="0"/>
            <a:chExt cx="7252143" cy="1560990"/>
          </a:xfrm>
          <a:solidFill>
            <a:srgbClr val="A8D6CE"/>
          </a:solidFill>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grpFill/>
          </p:spPr>
          <p:txBody>
            <a:bodyPr/>
            <a:lstStyle/>
            <a:p>
              <a:pPr algn="ctr"/>
              <a:endParaRPr lang="en-US" dirty="0"/>
            </a:p>
          </p:txBody>
        </p:sp>
      </p:grpSp>
      <p:sp>
        <p:nvSpPr>
          <p:cNvPr id="10" name="TextBox 9">
            <a:extLst>
              <a:ext uri="{FF2B5EF4-FFF2-40B4-BE49-F238E27FC236}">
                <a16:creationId xmlns:a16="http://schemas.microsoft.com/office/drawing/2014/main" id="{5311699F-24C9-01D6-C82C-F023A5E7E3F5}"/>
              </a:ext>
            </a:extLst>
          </p:cNvPr>
          <p:cNvSpPr txBox="1"/>
          <p:nvPr/>
        </p:nvSpPr>
        <p:spPr>
          <a:xfrm>
            <a:off x="990600" y="1395983"/>
            <a:ext cx="12800143" cy="830997"/>
          </a:xfrm>
          <a:prstGeom prst="rect">
            <a:avLst/>
          </a:prstGeom>
          <a:noFill/>
        </p:spPr>
        <p:txBody>
          <a:bodyPr wrap="square" rtlCol="0">
            <a:spAutoFit/>
          </a:bodyPr>
          <a:lstStyle/>
          <a:p>
            <a:pPr algn="ctr" rtl="1"/>
            <a:r>
              <a:rPr lang="fa-IR" sz="4800" dirty="0">
                <a:latin typeface="AbdoMaster-ExtraBold" panose="02000500030000020004" pitchFamily="50" charset="-78"/>
                <a:cs typeface="AbdoMaster-ExtraBold" panose="02000500030000020004" pitchFamily="50" charset="-78"/>
              </a:rPr>
              <a:t>محوشدن گرادیان</a:t>
            </a:r>
            <a:r>
              <a:rPr lang="en-US" sz="4800" dirty="0">
                <a:latin typeface="AbdoMaster-ExtraBold" panose="02000500030000020004" pitchFamily="50" charset="-78"/>
                <a:cs typeface="AbdoMaster-ExtraBold" panose="02000500030000020004" pitchFamily="50" charset="-78"/>
              </a:rPr>
              <a:t>(vanishing gradient)</a:t>
            </a:r>
          </a:p>
        </p:txBody>
      </p:sp>
      <p:sp>
        <p:nvSpPr>
          <p:cNvPr id="12" name="TextBox 11">
            <a:extLst>
              <a:ext uri="{FF2B5EF4-FFF2-40B4-BE49-F238E27FC236}">
                <a16:creationId xmlns:a16="http://schemas.microsoft.com/office/drawing/2014/main" id="{4F4E62B1-D1DB-E238-60A8-8B63EBF6A5A5}"/>
              </a:ext>
            </a:extLst>
          </p:cNvPr>
          <p:cNvSpPr txBox="1"/>
          <p:nvPr/>
        </p:nvSpPr>
        <p:spPr>
          <a:xfrm>
            <a:off x="624276" y="5143500"/>
            <a:ext cx="10714002" cy="2516073"/>
          </a:xfrm>
          <a:prstGeom prst="rect">
            <a:avLst/>
          </a:prstGeom>
          <a:noFill/>
        </p:spPr>
        <p:txBody>
          <a:bodyPr wrap="square">
            <a:spAutoFit/>
          </a:bodyPr>
          <a:lstStyle/>
          <a:p>
            <a:pPr algn="r" rtl="1">
              <a:lnSpc>
                <a:spcPct val="150000"/>
              </a:lnSpc>
            </a:pPr>
            <a:r>
              <a:rPr lang="fa-IR" sz="3600" b="0" i="0" dirty="0">
                <a:solidFill>
                  <a:srgbClr val="FEE9CA"/>
                </a:solidFill>
                <a:effectLst/>
                <a:latin typeface="IRANSansX"/>
                <a:cs typeface="A  Mitra_3 (MRT)" panose="00000700000000000000" pitchFamily="2" charset="-78"/>
              </a:rPr>
              <a:t>محوشدن گردایان هم زمانی اتفاق می‌افتد که مقادیر گرادیان خیلی کوچک شوند و در نتیجه یادگیری مدل متوقف یا بسیار کند شود. </a:t>
            </a:r>
          </a:p>
          <a:p>
            <a:pPr algn="r" rtl="1">
              <a:lnSpc>
                <a:spcPct val="150000"/>
              </a:lnSpc>
            </a:pPr>
            <a:r>
              <a:rPr lang="fa-IR" sz="3600" b="0" i="0" dirty="0">
                <a:solidFill>
                  <a:srgbClr val="FEE9CA"/>
                </a:solidFill>
                <a:effectLst/>
                <a:latin typeface="IRANSansX"/>
                <a:cs typeface="A  Mitra_3 (MRT)" panose="00000700000000000000" pitchFamily="2" charset="-78"/>
              </a:rPr>
              <a:t>خوشبختانه این مشکل هم با مفهوم </a:t>
            </a:r>
            <a:r>
              <a:rPr lang="en-US" sz="3600" b="0" i="0" dirty="0">
                <a:solidFill>
                  <a:srgbClr val="FEE9CA"/>
                </a:solidFill>
                <a:effectLst/>
                <a:latin typeface="IRANSansX"/>
                <a:cs typeface="A  Mitra_3 (MRT)" panose="00000700000000000000" pitchFamily="2" charset="-78"/>
              </a:rPr>
              <a:t> , GRU </a:t>
            </a:r>
            <a:r>
              <a:rPr lang="fa-IR" sz="3600" b="0" i="0" dirty="0">
                <a:solidFill>
                  <a:srgbClr val="FEE9CA"/>
                </a:solidFill>
                <a:effectLst/>
                <a:latin typeface="IRANSansX"/>
                <a:cs typeface="A  Mitra_3 (MRT)" panose="00000700000000000000" pitchFamily="2" charset="-78"/>
              </a:rPr>
              <a:t> </a:t>
            </a:r>
            <a:r>
              <a:rPr lang="en-US" sz="3600" b="0" i="0" dirty="0">
                <a:solidFill>
                  <a:srgbClr val="FEE9CA"/>
                </a:solidFill>
                <a:effectLst/>
                <a:latin typeface="IRANSansX"/>
                <a:cs typeface="A  Mitra_3 (MRT)" panose="00000700000000000000" pitchFamily="2" charset="-78"/>
              </a:rPr>
              <a:t>LSTM </a:t>
            </a:r>
            <a:r>
              <a:rPr lang="fa-IR" sz="3600" b="0" i="0" dirty="0">
                <a:solidFill>
                  <a:srgbClr val="FEE9CA"/>
                </a:solidFill>
                <a:effectLst/>
                <a:latin typeface="IRANSansX"/>
                <a:cs typeface="A  Mitra_3 (MRT)" panose="00000700000000000000" pitchFamily="2" charset="-78"/>
              </a:rPr>
              <a:t> حل می‌شود.</a:t>
            </a:r>
            <a:endParaRPr lang="en-US" sz="3600" dirty="0">
              <a:solidFill>
                <a:srgbClr val="FEE9CA"/>
              </a:solidFill>
              <a:cs typeface="A  Mitra_3 (MRT)" panose="00000700000000000000" pitchFamily="2" charset="-78"/>
            </a:endParaRPr>
          </a:p>
        </p:txBody>
      </p:sp>
    </p:spTree>
    <p:extLst>
      <p:ext uri="{BB962C8B-B14F-4D97-AF65-F5344CB8AC3E}">
        <p14:creationId xmlns:p14="http://schemas.microsoft.com/office/powerpoint/2010/main" val="37938444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701321" y="2429633"/>
            <a:ext cx="6498393" cy="6498393"/>
          </a:xfrm>
          <a:prstGeom prst="rect">
            <a:avLst/>
          </a:prstGeom>
        </p:spPr>
      </p:pic>
      <p:grpSp>
        <p:nvGrpSpPr>
          <p:cNvPr id="3" name="Group 3"/>
          <p:cNvGrpSpPr/>
          <p:nvPr/>
        </p:nvGrpSpPr>
        <p:grpSpPr>
          <a:xfrm>
            <a:off x="6324600" y="3853543"/>
            <a:ext cx="13503647" cy="5074483"/>
            <a:chOff x="0" y="0"/>
            <a:chExt cx="5920967" cy="3002180"/>
          </a:xfrm>
          <a:solidFill>
            <a:srgbClr val="A8D6CE"/>
          </a:solidFill>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grpFill/>
          </p:spPr>
        </p:sp>
      </p:grpSp>
      <p:sp>
        <p:nvSpPr>
          <p:cNvPr id="12" name="TextBox 11">
            <a:extLst>
              <a:ext uri="{FF2B5EF4-FFF2-40B4-BE49-F238E27FC236}">
                <a16:creationId xmlns:a16="http://schemas.microsoft.com/office/drawing/2014/main" id="{4F4E62B1-D1DB-E238-60A8-8B63EBF6A5A5}"/>
              </a:ext>
            </a:extLst>
          </p:cNvPr>
          <p:cNvSpPr txBox="1"/>
          <p:nvPr/>
        </p:nvSpPr>
        <p:spPr>
          <a:xfrm>
            <a:off x="7206956" y="4655890"/>
            <a:ext cx="10452892" cy="3326873"/>
          </a:xfrm>
          <a:prstGeom prst="rect">
            <a:avLst/>
          </a:prstGeom>
          <a:noFill/>
        </p:spPr>
        <p:txBody>
          <a:bodyPr wrap="square">
            <a:spAutoFit/>
          </a:bodyPr>
          <a:lstStyle/>
          <a:p>
            <a:pPr algn="r" rtl="1">
              <a:lnSpc>
                <a:spcPct val="150000"/>
              </a:lnSpc>
            </a:pPr>
            <a:r>
              <a:rPr lang="fa-IR" sz="3600" b="0" i="0" dirty="0">
                <a:effectLst/>
                <a:latin typeface="IRANSansX"/>
                <a:cs typeface="A  Mitra_3 (MRT)" panose="00000700000000000000" pitchFamily="2" charset="-78"/>
              </a:rPr>
              <a:t>انفجار گرادیان زمانی اتفاقی می‌افتد که وزن‌ها مقادیر بالایی بگیرند و در نتیجه ضرب آنها به عدد بسیار بزرگی تبدیل شود. خوشبختانه این مشکل را می‌توان به سادگی با محدود کردن</a:t>
            </a:r>
            <a:r>
              <a:rPr lang="en-US" sz="3600" b="0" i="0" dirty="0">
                <a:effectLst/>
                <a:latin typeface="IRANSansX"/>
                <a:cs typeface="A  Mitra_3 (MRT)" panose="00000700000000000000" pitchFamily="2" charset="-78"/>
              </a:rPr>
              <a:t>(truncating) </a:t>
            </a:r>
            <a:r>
              <a:rPr lang="fa-IR" sz="3600" b="0" i="0" dirty="0">
                <a:effectLst/>
                <a:latin typeface="IRANSansX"/>
                <a:cs typeface="A  Mitra_3 (MRT)" panose="00000700000000000000" pitchFamily="2" charset="-78"/>
              </a:rPr>
              <a:t>گرادیان</a:t>
            </a:r>
            <a:r>
              <a:rPr lang="en-US" sz="3600" b="0" i="0" dirty="0">
                <a:effectLst/>
                <a:latin typeface="IRANSansX"/>
                <a:cs typeface="A  Mitra_3 (MRT)" panose="00000700000000000000" pitchFamily="2" charset="-78"/>
              </a:rPr>
              <a:t> </a:t>
            </a:r>
            <a:r>
              <a:rPr lang="fa-IR" sz="3600" b="0" i="0" dirty="0">
                <a:effectLst/>
                <a:latin typeface="IRANSansX"/>
                <a:cs typeface="A  Mitra_3 (MRT)" panose="00000700000000000000" pitchFamily="2" charset="-78"/>
              </a:rPr>
              <a:t>حل کنیم.</a:t>
            </a:r>
            <a:endParaRPr lang="en-US" sz="3600" dirty="0">
              <a:cs typeface="A  Mitra_3 (MRT)" panose="00000700000000000000" pitchFamily="2" charset="-78"/>
            </a:endParaRPr>
          </a:p>
        </p:txBody>
      </p:sp>
      <p:grpSp>
        <p:nvGrpSpPr>
          <p:cNvPr id="7" name="Group 3">
            <a:extLst>
              <a:ext uri="{FF2B5EF4-FFF2-40B4-BE49-F238E27FC236}">
                <a16:creationId xmlns:a16="http://schemas.microsoft.com/office/drawing/2014/main" id="{67155004-337E-C79F-9C81-01A86F157B93}"/>
              </a:ext>
            </a:extLst>
          </p:cNvPr>
          <p:cNvGrpSpPr/>
          <p:nvPr/>
        </p:nvGrpSpPr>
        <p:grpSpPr>
          <a:xfrm>
            <a:off x="-1162518" y="-3695700"/>
            <a:ext cx="13351247" cy="6846920"/>
            <a:chOff x="0" y="0"/>
            <a:chExt cx="5920967" cy="3002180"/>
          </a:xfrm>
        </p:grpSpPr>
        <p:sp>
          <p:nvSpPr>
            <p:cNvPr id="8" name="Freeform 4">
              <a:extLst>
                <a:ext uri="{FF2B5EF4-FFF2-40B4-BE49-F238E27FC236}">
                  <a16:creationId xmlns:a16="http://schemas.microsoft.com/office/drawing/2014/main" id="{2F84CC35-2B8D-41B8-1663-4B75999929C2}"/>
                </a:ext>
              </a:extLst>
            </p:cNvPr>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sp>
        <p:nvSpPr>
          <p:cNvPr id="10" name="TextBox 9">
            <a:extLst>
              <a:ext uri="{FF2B5EF4-FFF2-40B4-BE49-F238E27FC236}">
                <a16:creationId xmlns:a16="http://schemas.microsoft.com/office/drawing/2014/main" id="{5311699F-24C9-01D6-C82C-F023A5E7E3F5}"/>
              </a:ext>
            </a:extLst>
          </p:cNvPr>
          <p:cNvSpPr txBox="1"/>
          <p:nvPr/>
        </p:nvSpPr>
        <p:spPr>
          <a:xfrm>
            <a:off x="701321" y="896315"/>
            <a:ext cx="11487408" cy="830997"/>
          </a:xfrm>
          <a:prstGeom prst="rect">
            <a:avLst/>
          </a:prstGeom>
          <a:noFill/>
        </p:spPr>
        <p:txBody>
          <a:bodyPr wrap="square" rtlCol="0">
            <a:spAutoFit/>
          </a:bodyPr>
          <a:lstStyle/>
          <a:p>
            <a:pPr algn="ctr" rtl="1"/>
            <a:r>
              <a:rPr lang="fa-IR" sz="4800" dirty="0">
                <a:solidFill>
                  <a:schemeClr val="bg1"/>
                </a:solidFill>
                <a:latin typeface="AbdoMaster-ExtraBold" panose="02000500030000020004" pitchFamily="50" charset="-78"/>
                <a:cs typeface="AbdoMaster-ExtraBold" panose="02000500030000020004" pitchFamily="50" charset="-78"/>
              </a:rPr>
              <a:t>انفجار گرادیان</a:t>
            </a:r>
            <a:r>
              <a:rPr lang="en-US" sz="4800" dirty="0">
                <a:solidFill>
                  <a:schemeClr val="bg1"/>
                </a:solidFill>
                <a:latin typeface="AbdoMaster-ExtraBold" panose="02000500030000020004" pitchFamily="50" charset="-78"/>
                <a:cs typeface="AbdoMaster-ExtraBold" panose="02000500030000020004" pitchFamily="50" charset="-78"/>
              </a:rPr>
              <a:t> (exploding gradient) </a:t>
            </a:r>
          </a:p>
        </p:txBody>
      </p:sp>
      <p:grpSp>
        <p:nvGrpSpPr>
          <p:cNvPr id="9" name="Group 3">
            <a:extLst>
              <a:ext uri="{FF2B5EF4-FFF2-40B4-BE49-F238E27FC236}">
                <a16:creationId xmlns:a16="http://schemas.microsoft.com/office/drawing/2014/main" id="{4D0D3DAA-D4E8-1917-F798-EEEB73B0DD33}"/>
              </a:ext>
            </a:extLst>
          </p:cNvPr>
          <p:cNvGrpSpPr/>
          <p:nvPr/>
        </p:nvGrpSpPr>
        <p:grpSpPr>
          <a:xfrm>
            <a:off x="-685800" y="10020300"/>
            <a:ext cx="19659600" cy="2772135"/>
            <a:chOff x="0" y="0"/>
            <a:chExt cx="5920967" cy="3002180"/>
          </a:xfrm>
          <a:solidFill>
            <a:srgbClr val="A8D6CE"/>
          </a:solidFill>
        </p:grpSpPr>
        <p:sp>
          <p:nvSpPr>
            <p:cNvPr id="11" name="Freeform 4">
              <a:extLst>
                <a:ext uri="{FF2B5EF4-FFF2-40B4-BE49-F238E27FC236}">
                  <a16:creationId xmlns:a16="http://schemas.microsoft.com/office/drawing/2014/main" id="{9C4E3BF8-CDAF-FD50-9F60-85328DC548B3}"/>
                </a:ext>
              </a:extLst>
            </p:cNvPr>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grpFill/>
          </p:spPr>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EBFF81-BCDD-6EC5-75B6-7D621E33FB92}"/>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878830"/>
            <a:ext cx="16230600" cy="6322070"/>
            <a:chOff x="0" y="0"/>
            <a:chExt cx="5920967" cy="2059419"/>
          </a:xfrm>
          <a:solidFill>
            <a:srgbClr val="FFFEFE"/>
          </a:solidFill>
        </p:grpSpPr>
        <p:sp>
          <p:nvSpPr>
            <p:cNvPr id="3" name="Freeform 3"/>
            <p:cNvSpPr/>
            <p:nvPr/>
          </p:nvSpPr>
          <p:spPr>
            <a:xfrm>
              <a:off x="0" y="0"/>
              <a:ext cx="5920967" cy="2059419"/>
            </a:xfrm>
            <a:custGeom>
              <a:avLst/>
              <a:gdLst/>
              <a:ahLst/>
              <a:cxnLst/>
              <a:rect l="l" t="t" r="r" b="b"/>
              <a:pathLst>
                <a:path w="5920967" h="2059419">
                  <a:moveTo>
                    <a:pt x="5796507" y="2059419"/>
                  </a:moveTo>
                  <a:lnTo>
                    <a:pt x="124460" y="2059419"/>
                  </a:lnTo>
                  <a:cubicBezTo>
                    <a:pt x="55880" y="2059419"/>
                    <a:pt x="0" y="2003539"/>
                    <a:pt x="0" y="1934959"/>
                  </a:cubicBezTo>
                  <a:lnTo>
                    <a:pt x="0" y="124460"/>
                  </a:lnTo>
                  <a:cubicBezTo>
                    <a:pt x="0" y="55880"/>
                    <a:pt x="55880" y="0"/>
                    <a:pt x="124460" y="0"/>
                  </a:cubicBezTo>
                  <a:lnTo>
                    <a:pt x="5796507" y="0"/>
                  </a:lnTo>
                  <a:cubicBezTo>
                    <a:pt x="5865087" y="0"/>
                    <a:pt x="5920967" y="55880"/>
                    <a:pt x="5920967" y="124460"/>
                  </a:cubicBezTo>
                  <a:lnTo>
                    <a:pt x="5920967" y="1934959"/>
                  </a:lnTo>
                  <a:cubicBezTo>
                    <a:pt x="5920967" y="2003539"/>
                    <a:pt x="5865087" y="2059419"/>
                    <a:pt x="5796507" y="2059419"/>
                  </a:cubicBezTo>
                  <a:close/>
                </a:path>
              </a:pathLst>
            </a:custGeom>
            <a:grp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8262851" y="114300"/>
            <a:ext cx="1762298" cy="18288000"/>
          </a:xfrm>
          <a:prstGeom prst="rect">
            <a:avLst/>
          </a:prstGeom>
        </p:spPr>
      </p:pic>
      <p:pic>
        <p:nvPicPr>
          <p:cNvPr id="19" name="Picture 18">
            <a:extLst>
              <a:ext uri="{FF2B5EF4-FFF2-40B4-BE49-F238E27FC236}">
                <a16:creationId xmlns:a16="http://schemas.microsoft.com/office/drawing/2014/main" id="{515537F7-19CC-0BAB-5930-21D49EF5E523}"/>
              </a:ext>
            </a:extLst>
          </p:cNvPr>
          <p:cNvPicPr>
            <a:picLocks noChangeAspect="1"/>
          </p:cNvPicPr>
          <p:nvPr/>
        </p:nvPicPr>
        <p:blipFill rotWithShape="1">
          <a:blip r:embed="rId4">
            <a:extLst>
              <a:ext uri="{28A0092B-C50C-407E-A947-70E740481C1C}">
                <a14:useLocalDpi xmlns:a14="http://schemas.microsoft.com/office/drawing/2010/main" val="0"/>
              </a:ext>
            </a:extLst>
          </a:blip>
          <a:srcRect t="34073" b="22302"/>
          <a:stretch/>
        </p:blipFill>
        <p:spPr>
          <a:xfrm>
            <a:off x="3200400" y="3009900"/>
            <a:ext cx="12814770" cy="4192814"/>
          </a:xfrm>
          <a:prstGeom prst="rect">
            <a:avLst/>
          </a:prstGeom>
        </p:spPr>
      </p:pic>
      <p:sp>
        <p:nvSpPr>
          <p:cNvPr id="20" name="Rectangle 19">
            <a:extLst>
              <a:ext uri="{FF2B5EF4-FFF2-40B4-BE49-F238E27FC236}">
                <a16:creationId xmlns:a16="http://schemas.microsoft.com/office/drawing/2014/main" id="{A80FFCB3-1B59-598C-C0FA-94F09AA343F6}"/>
              </a:ext>
            </a:extLst>
          </p:cNvPr>
          <p:cNvSpPr/>
          <p:nvPr/>
        </p:nvSpPr>
        <p:spPr>
          <a:xfrm rot="1102923">
            <a:off x="10431774" y="3009900"/>
            <a:ext cx="4648200" cy="2057400"/>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C122F79-A7CC-4FD3-9A4A-8CB4FF1E9C33}"/>
              </a:ext>
            </a:extLst>
          </p:cNvPr>
          <p:cNvSpPr/>
          <p:nvPr/>
        </p:nvSpPr>
        <p:spPr>
          <a:xfrm rot="21391845">
            <a:off x="2741971" y="2538465"/>
            <a:ext cx="4648200" cy="2699854"/>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8AE6B0-1D89-3356-9421-0A1F09DC4AA5}"/>
              </a:ext>
            </a:extLst>
          </p:cNvPr>
          <p:cNvSpPr txBox="1"/>
          <p:nvPr/>
        </p:nvSpPr>
        <p:spPr>
          <a:xfrm>
            <a:off x="10890342" y="2803581"/>
            <a:ext cx="3749292" cy="923330"/>
          </a:xfrm>
          <a:prstGeom prst="rect">
            <a:avLst/>
          </a:prstGeom>
          <a:noFill/>
        </p:spPr>
        <p:txBody>
          <a:bodyPr wrap="square" rtlCol="0">
            <a:spAutoFit/>
          </a:bodyPr>
          <a:lstStyle/>
          <a:p>
            <a:r>
              <a:rPr lang="en-US" sz="5400" dirty="0">
                <a:solidFill>
                  <a:srgbClr val="378F81"/>
                </a:solidFill>
                <a:latin typeface="AbdoMaster-ExtraBold" panose="02000500030000020004" pitchFamily="50" charset="-78"/>
                <a:cs typeface="AbdoMaster-ExtraBold" panose="02000500030000020004" pitchFamily="50" charset="-78"/>
              </a:rPr>
              <a:t>Let's code</a:t>
            </a:r>
          </a:p>
        </p:txBody>
      </p:sp>
    </p:spTree>
    <p:extLst>
      <p:ext uri="{BB962C8B-B14F-4D97-AF65-F5344CB8AC3E}">
        <p14:creationId xmlns:p14="http://schemas.microsoft.com/office/powerpoint/2010/main" val="249894746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96032B-88F0-3407-ACCA-FC9A423A898F}"/>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F2E73E-F8EB-51DD-57A8-1E6CDF9E58A5}"/>
              </a:ext>
            </a:extLst>
          </p:cNvPr>
          <p:cNvSpPr/>
          <p:nvPr/>
        </p:nvSpPr>
        <p:spPr>
          <a:xfrm>
            <a:off x="2362200" y="1409700"/>
            <a:ext cx="13563600" cy="7467600"/>
          </a:xfrm>
          <a:prstGeom prst="roundRect">
            <a:avLst>
              <a:gd name="adj" fmla="val 10159"/>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86586D14-FFAC-73B4-3876-13BF771D37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flipH="1">
            <a:off x="13725960" y="6657540"/>
            <a:ext cx="5458000" cy="5477920"/>
          </a:xfrm>
          <a:prstGeom prst="rect">
            <a:avLst/>
          </a:prstGeom>
        </p:spPr>
      </p:pic>
      <p:sp>
        <p:nvSpPr>
          <p:cNvPr id="6" name="Rectangle: Rounded Corners 5">
            <a:extLst>
              <a:ext uri="{FF2B5EF4-FFF2-40B4-BE49-F238E27FC236}">
                <a16:creationId xmlns:a16="http://schemas.microsoft.com/office/drawing/2014/main" id="{630E2C0A-826A-E86E-E1EE-6794D1CDB6A1}"/>
              </a:ext>
            </a:extLst>
          </p:cNvPr>
          <p:cNvSpPr/>
          <p:nvPr/>
        </p:nvSpPr>
        <p:spPr>
          <a:xfrm>
            <a:off x="2705100" y="1752600"/>
            <a:ext cx="12877800" cy="6781800"/>
          </a:xfrm>
          <a:prstGeom prst="roundRect">
            <a:avLst>
              <a:gd name="adj" fmla="val 10159"/>
            </a:avLst>
          </a:prstGeom>
          <a:noFill/>
          <a:ln w="190500">
            <a:solidFill>
              <a:srgbClr val="378F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8840F7-7C72-2552-6D01-EB2082566D5E}"/>
              </a:ext>
            </a:extLst>
          </p:cNvPr>
          <p:cNvSpPr txBox="1"/>
          <p:nvPr/>
        </p:nvSpPr>
        <p:spPr>
          <a:xfrm>
            <a:off x="1120140" y="3500436"/>
            <a:ext cx="16047719" cy="2462213"/>
          </a:xfrm>
          <a:prstGeom prst="rect">
            <a:avLst/>
          </a:prstGeom>
          <a:noFill/>
        </p:spPr>
        <p:txBody>
          <a:bodyPr wrap="square" rtlCol="0">
            <a:spAutoFit/>
          </a:bodyPr>
          <a:lstStyle/>
          <a:p>
            <a:pPr algn="ctr"/>
            <a:r>
              <a:rPr lang="en-US" sz="8800" dirty="0">
                <a:latin typeface="AbdoMaster-ExtraBold" panose="02000500030000020004" pitchFamily="50" charset="-78"/>
                <a:cs typeface="AbdoMaster-ExtraBold" panose="02000500030000020004" pitchFamily="50" charset="-78"/>
              </a:rPr>
              <a:t>GRU</a:t>
            </a:r>
            <a:endParaRPr lang="fa-IR" sz="6600" dirty="0">
              <a:latin typeface="AbdoMaster-ExtraBold" panose="02000500030000020004" pitchFamily="50" charset="-78"/>
              <a:cs typeface="AbdoMaster-ExtraBold" panose="02000500030000020004" pitchFamily="50" charset="-78"/>
            </a:endParaRPr>
          </a:p>
          <a:p>
            <a:pPr algn="ctr"/>
            <a:r>
              <a:rPr lang="fa-IR" sz="6600" dirty="0">
                <a:latin typeface="AbdoMaster-ExtraBold" panose="02000500030000020004" pitchFamily="50" charset="-78"/>
                <a:cs typeface="AbdoMaster-ExtraBold" panose="02000500030000020004" pitchFamily="50" charset="-78"/>
              </a:rPr>
              <a:t>)</a:t>
            </a:r>
            <a:r>
              <a:rPr lang="en-US" sz="6600" dirty="0">
                <a:latin typeface="AbdoMaster-ExtraBold" panose="02000500030000020004" pitchFamily="50" charset="-78"/>
                <a:cs typeface="AbdoMaster-ExtraBold" panose="02000500030000020004" pitchFamily="50" charset="-78"/>
              </a:rPr>
              <a:t>Gated Recurrent Unit</a:t>
            </a:r>
            <a:r>
              <a:rPr lang="fa-IR" sz="6600" dirty="0">
                <a:latin typeface="AbdoMaster-ExtraBold" panose="02000500030000020004" pitchFamily="50" charset="-78"/>
                <a:cs typeface="AbdoMaster-ExtraBold" panose="02000500030000020004" pitchFamily="50" charset="-78"/>
              </a:rPr>
              <a:t>(</a:t>
            </a:r>
            <a:endParaRPr lang="en-US" sz="6600" dirty="0">
              <a:latin typeface="AbdoMaster-ExtraBold" panose="02000500030000020004" pitchFamily="50" charset="-78"/>
              <a:cs typeface="AbdoMaster-ExtraBold" panose="02000500030000020004" pitchFamily="50" charset="-78"/>
            </a:endParaRPr>
          </a:p>
        </p:txBody>
      </p:sp>
    </p:spTree>
    <p:extLst>
      <p:ext uri="{BB962C8B-B14F-4D97-AF65-F5344CB8AC3E}">
        <p14:creationId xmlns:p14="http://schemas.microsoft.com/office/powerpoint/2010/main" val="11529576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A00ABE-12F9-7C63-85F5-16C54DB8EBB4}"/>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05FDE87-616C-9220-30F0-60746CFE8914}"/>
              </a:ext>
            </a:extLst>
          </p:cNvPr>
          <p:cNvSpPr/>
          <p:nvPr/>
        </p:nvSpPr>
        <p:spPr>
          <a:xfrm>
            <a:off x="1295400" y="1104900"/>
            <a:ext cx="15925800" cy="8077200"/>
          </a:xfrm>
          <a:prstGeom prst="roundRect">
            <a:avLst>
              <a:gd name="adj" fmla="val 839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a:extLst>
              <a:ext uri="{FF2B5EF4-FFF2-40B4-BE49-F238E27FC236}">
                <a16:creationId xmlns:a16="http://schemas.microsoft.com/office/drawing/2014/main" id="{6D2C78A1-AE5D-A4F0-5168-E1B0EA2EC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13725960" y="-2000860"/>
            <a:ext cx="5458000" cy="5477920"/>
          </a:xfrm>
          <a:prstGeom prst="rect">
            <a:avLst/>
          </a:prstGeom>
        </p:spPr>
      </p:pic>
      <p:pic>
        <p:nvPicPr>
          <p:cNvPr id="6" name="Picture 5">
            <a:extLst>
              <a:ext uri="{FF2B5EF4-FFF2-40B4-BE49-F238E27FC236}">
                <a16:creationId xmlns:a16="http://schemas.microsoft.com/office/drawing/2014/main" id="{80FB8280-063D-8DFB-91C9-16394EF07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0370" y="3554141"/>
            <a:ext cx="14417745" cy="4318359"/>
          </a:xfrm>
          <a:prstGeom prst="rect">
            <a:avLst/>
          </a:prstGeom>
        </p:spPr>
      </p:pic>
      <p:pic>
        <p:nvPicPr>
          <p:cNvPr id="7" name="Picture 8">
            <a:extLst>
              <a:ext uri="{FF2B5EF4-FFF2-40B4-BE49-F238E27FC236}">
                <a16:creationId xmlns:a16="http://schemas.microsoft.com/office/drawing/2014/main" id="{F9A9365B-AF98-174D-80A1-8BA82BAF5F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flipH="1" flipV="1">
            <a:off x="-66239" y="8205338"/>
            <a:ext cx="5458000" cy="5477920"/>
          </a:xfrm>
          <a:prstGeom prst="rect">
            <a:avLst/>
          </a:prstGeom>
        </p:spPr>
      </p:pic>
    </p:spTree>
    <p:extLst>
      <p:ext uri="{BB962C8B-B14F-4D97-AF65-F5344CB8AC3E}">
        <p14:creationId xmlns:p14="http://schemas.microsoft.com/office/powerpoint/2010/main" val="13119911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00377-5AA5-94F2-FEFA-518650C03BB4}"/>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FB4ACF6-E2A3-19E5-5E09-0FCA8CC2B87C}"/>
              </a:ext>
            </a:extLst>
          </p:cNvPr>
          <p:cNvSpPr/>
          <p:nvPr/>
        </p:nvSpPr>
        <p:spPr>
          <a:xfrm>
            <a:off x="1143000" y="1104900"/>
            <a:ext cx="16078200" cy="10325100"/>
          </a:xfrm>
          <a:prstGeom prst="roundRect">
            <a:avLst>
              <a:gd name="adj" fmla="val 8391"/>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8">
            <a:extLst>
              <a:ext uri="{FF2B5EF4-FFF2-40B4-BE49-F238E27FC236}">
                <a16:creationId xmlns:a16="http://schemas.microsoft.com/office/drawing/2014/main" id="{F6997B88-EF38-4F44-4719-2B4AA2BE0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66239" y="-2334060"/>
            <a:ext cx="5458000" cy="5477920"/>
          </a:xfrm>
          <a:prstGeom prst="rect">
            <a:avLst/>
          </a:prstGeom>
        </p:spPr>
      </p:pic>
      <p:sp>
        <p:nvSpPr>
          <p:cNvPr id="10" name="Freeform: Shape 9">
            <a:extLst>
              <a:ext uri="{FF2B5EF4-FFF2-40B4-BE49-F238E27FC236}">
                <a16:creationId xmlns:a16="http://schemas.microsoft.com/office/drawing/2014/main" id="{72B0DF23-D9AF-2B47-6439-4557E7F2F000}"/>
              </a:ext>
            </a:extLst>
          </p:cNvPr>
          <p:cNvSpPr/>
          <p:nvPr/>
        </p:nvSpPr>
        <p:spPr>
          <a:xfrm>
            <a:off x="2524893" y="3439293"/>
            <a:ext cx="6248400" cy="6019800"/>
          </a:xfrm>
          <a:custGeom>
            <a:avLst/>
            <a:gdLst/>
            <a:ahLst/>
            <a:cxnLst/>
            <a:rect l="l" t="t" r="r" b="b"/>
            <a:pathLst>
              <a:path w="6248400" h="6019800">
                <a:moveTo>
                  <a:pt x="3588748" y="956100"/>
                </a:moveTo>
                <a:lnTo>
                  <a:pt x="3588748" y="994323"/>
                </a:lnTo>
                <a:lnTo>
                  <a:pt x="3523842" y="994323"/>
                </a:lnTo>
                <a:cubicBezTo>
                  <a:pt x="3524323" y="986630"/>
                  <a:pt x="3526847" y="980380"/>
                  <a:pt x="3531414" y="975572"/>
                </a:cubicBezTo>
                <a:cubicBezTo>
                  <a:pt x="3535982" y="970764"/>
                  <a:pt x="3541391" y="967038"/>
                  <a:pt x="3547641" y="964394"/>
                </a:cubicBezTo>
                <a:cubicBezTo>
                  <a:pt x="3553891" y="961749"/>
                  <a:pt x="3560742" y="959826"/>
                  <a:pt x="3568194" y="958624"/>
                </a:cubicBezTo>
                <a:cubicBezTo>
                  <a:pt x="3575647" y="957422"/>
                  <a:pt x="3582498" y="956581"/>
                  <a:pt x="3588748" y="956100"/>
                </a:cubicBezTo>
                <a:close/>
                <a:moveTo>
                  <a:pt x="3271117" y="893358"/>
                </a:moveTo>
                <a:cubicBezTo>
                  <a:pt x="3275924" y="893358"/>
                  <a:pt x="3280732" y="893838"/>
                  <a:pt x="3285540" y="894800"/>
                </a:cubicBezTo>
                <a:cubicBezTo>
                  <a:pt x="3290348" y="895762"/>
                  <a:pt x="3295396" y="896963"/>
                  <a:pt x="3300685" y="898406"/>
                </a:cubicBezTo>
                <a:lnTo>
                  <a:pt x="3300685" y="987111"/>
                </a:lnTo>
                <a:lnTo>
                  <a:pt x="3228567" y="987111"/>
                </a:lnTo>
                <a:lnTo>
                  <a:pt x="3228567" y="929417"/>
                </a:lnTo>
                <a:cubicBezTo>
                  <a:pt x="3228567" y="917397"/>
                  <a:pt x="3232774" y="908382"/>
                  <a:pt x="3241188" y="902372"/>
                </a:cubicBezTo>
                <a:cubicBezTo>
                  <a:pt x="3249601" y="896363"/>
                  <a:pt x="3259578" y="893358"/>
                  <a:pt x="3271117" y="893358"/>
                </a:cubicBezTo>
                <a:close/>
                <a:moveTo>
                  <a:pt x="4026354" y="886146"/>
                </a:moveTo>
                <a:lnTo>
                  <a:pt x="4091260" y="886146"/>
                </a:lnTo>
                <a:cubicBezTo>
                  <a:pt x="4085490" y="901531"/>
                  <a:pt x="4076355" y="913551"/>
                  <a:pt x="4063855" y="922205"/>
                </a:cubicBezTo>
                <a:cubicBezTo>
                  <a:pt x="4051355" y="930859"/>
                  <a:pt x="4038854" y="937109"/>
                  <a:pt x="4026354" y="940955"/>
                </a:cubicBezTo>
                <a:close/>
                <a:moveTo>
                  <a:pt x="2635704" y="886146"/>
                </a:moveTo>
                <a:lnTo>
                  <a:pt x="2700610" y="886146"/>
                </a:lnTo>
                <a:cubicBezTo>
                  <a:pt x="2694840" y="901531"/>
                  <a:pt x="2685706" y="913551"/>
                  <a:pt x="2673205" y="922205"/>
                </a:cubicBezTo>
                <a:cubicBezTo>
                  <a:pt x="2660705" y="930859"/>
                  <a:pt x="2648204" y="937109"/>
                  <a:pt x="2635704" y="940955"/>
                </a:cubicBezTo>
                <a:close/>
                <a:moveTo>
                  <a:pt x="2054679" y="886146"/>
                </a:moveTo>
                <a:lnTo>
                  <a:pt x="2119585" y="886146"/>
                </a:lnTo>
                <a:cubicBezTo>
                  <a:pt x="2113815" y="901531"/>
                  <a:pt x="2104681" y="913551"/>
                  <a:pt x="2092180" y="922205"/>
                </a:cubicBezTo>
                <a:cubicBezTo>
                  <a:pt x="2079680" y="930859"/>
                  <a:pt x="2067179" y="937109"/>
                  <a:pt x="2054679" y="940955"/>
                </a:cubicBezTo>
                <a:close/>
                <a:moveTo>
                  <a:pt x="4019142" y="806816"/>
                </a:moveTo>
                <a:cubicBezTo>
                  <a:pt x="3994622" y="806816"/>
                  <a:pt x="3975270" y="813788"/>
                  <a:pt x="3961087" y="827730"/>
                </a:cubicBezTo>
                <a:cubicBezTo>
                  <a:pt x="3946904" y="841673"/>
                  <a:pt x="3939812" y="858500"/>
                  <a:pt x="3939812" y="878213"/>
                </a:cubicBezTo>
                <a:lnTo>
                  <a:pt x="3939812" y="961870"/>
                </a:lnTo>
                <a:cubicBezTo>
                  <a:pt x="3939812" y="983024"/>
                  <a:pt x="3942937" y="1000813"/>
                  <a:pt x="3949188" y="1015237"/>
                </a:cubicBezTo>
                <a:cubicBezTo>
                  <a:pt x="3955438" y="1029660"/>
                  <a:pt x="3963852" y="1041199"/>
                  <a:pt x="3974429" y="1049853"/>
                </a:cubicBezTo>
                <a:cubicBezTo>
                  <a:pt x="3985006" y="1058507"/>
                  <a:pt x="3997266" y="1064638"/>
                  <a:pt x="4011209" y="1068243"/>
                </a:cubicBezTo>
                <a:cubicBezTo>
                  <a:pt x="4025152" y="1071849"/>
                  <a:pt x="4040056" y="1073652"/>
                  <a:pt x="4055922" y="1073652"/>
                </a:cubicBezTo>
                <a:cubicBezTo>
                  <a:pt x="4065057" y="1073652"/>
                  <a:pt x="4074913" y="1073051"/>
                  <a:pt x="4085490" y="1071849"/>
                </a:cubicBezTo>
                <a:cubicBezTo>
                  <a:pt x="4096068" y="1070647"/>
                  <a:pt x="4106765" y="1068724"/>
                  <a:pt x="4117583" y="1066080"/>
                </a:cubicBezTo>
                <a:cubicBezTo>
                  <a:pt x="4128400" y="1063436"/>
                  <a:pt x="4138978" y="1060310"/>
                  <a:pt x="4149315" y="1056705"/>
                </a:cubicBezTo>
                <a:cubicBezTo>
                  <a:pt x="4159651" y="1053099"/>
                  <a:pt x="4169147" y="1049132"/>
                  <a:pt x="4177801" y="1044805"/>
                </a:cubicBezTo>
                <a:lnTo>
                  <a:pt x="4163378" y="981341"/>
                </a:lnTo>
                <a:cubicBezTo>
                  <a:pt x="4152320" y="987111"/>
                  <a:pt x="4138617" y="992279"/>
                  <a:pt x="4122271" y="996847"/>
                </a:cubicBezTo>
                <a:cubicBezTo>
                  <a:pt x="4105924" y="1001414"/>
                  <a:pt x="4090058" y="1003698"/>
                  <a:pt x="4074673" y="1003698"/>
                </a:cubicBezTo>
                <a:cubicBezTo>
                  <a:pt x="4065538" y="1003698"/>
                  <a:pt x="4057244" y="1002616"/>
                  <a:pt x="4049792" y="1000453"/>
                </a:cubicBezTo>
                <a:cubicBezTo>
                  <a:pt x="4042340" y="998289"/>
                  <a:pt x="4036691" y="994563"/>
                  <a:pt x="4032844" y="989274"/>
                </a:cubicBezTo>
                <a:cubicBezTo>
                  <a:pt x="4055922" y="983986"/>
                  <a:pt x="4076355" y="976654"/>
                  <a:pt x="4094145" y="967278"/>
                </a:cubicBezTo>
                <a:cubicBezTo>
                  <a:pt x="4111934" y="957903"/>
                  <a:pt x="4127078" y="947446"/>
                  <a:pt x="4139579" y="935907"/>
                </a:cubicBezTo>
                <a:cubicBezTo>
                  <a:pt x="4152079" y="924368"/>
                  <a:pt x="4161575" y="912228"/>
                  <a:pt x="4168065" y="899488"/>
                </a:cubicBezTo>
                <a:cubicBezTo>
                  <a:pt x="4174556" y="886747"/>
                  <a:pt x="4177801" y="874367"/>
                  <a:pt x="4177801" y="862347"/>
                </a:cubicBezTo>
                <a:cubicBezTo>
                  <a:pt x="4177801" y="846962"/>
                  <a:pt x="4171911" y="833860"/>
                  <a:pt x="4160133" y="823043"/>
                </a:cubicBezTo>
                <a:cubicBezTo>
                  <a:pt x="4148353" y="812225"/>
                  <a:pt x="4130204" y="806816"/>
                  <a:pt x="4105684" y="806816"/>
                </a:cubicBezTo>
                <a:close/>
                <a:moveTo>
                  <a:pt x="3558459" y="806816"/>
                </a:moveTo>
                <a:cubicBezTo>
                  <a:pt x="3549324" y="806816"/>
                  <a:pt x="3539468" y="807417"/>
                  <a:pt x="3528890" y="808619"/>
                </a:cubicBezTo>
                <a:cubicBezTo>
                  <a:pt x="3518313" y="809821"/>
                  <a:pt x="3507616" y="811744"/>
                  <a:pt x="3496798" y="814389"/>
                </a:cubicBezTo>
                <a:cubicBezTo>
                  <a:pt x="3485980" y="817033"/>
                  <a:pt x="3475523" y="820158"/>
                  <a:pt x="3465427" y="823764"/>
                </a:cubicBezTo>
                <a:cubicBezTo>
                  <a:pt x="3455330" y="827370"/>
                  <a:pt x="3445955" y="831336"/>
                  <a:pt x="3437301" y="835663"/>
                </a:cubicBezTo>
                <a:lnTo>
                  <a:pt x="3451724" y="899848"/>
                </a:lnTo>
                <a:cubicBezTo>
                  <a:pt x="3462301" y="894079"/>
                  <a:pt x="3475884" y="888910"/>
                  <a:pt x="3492471" y="884343"/>
                </a:cubicBezTo>
                <a:cubicBezTo>
                  <a:pt x="3509058" y="879775"/>
                  <a:pt x="3524803" y="877492"/>
                  <a:pt x="3539708" y="877492"/>
                </a:cubicBezTo>
                <a:cubicBezTo>
                  <a:pt x="3552689" y="877492"/>
                  <a:pt x="3563747" y="879775"/>
                  <a:pt x="3572882" y="884343"/>
                </a:cubicBezTo>
                <a:cubicBezTo>
                  <a:pt x="3582017" y="888910"/>
                  <a:pt x="3587065" y="896723"/>
                  <a:pt x="3588027" y="907781"/>
                </a:cubicBezTo>
                <a:cubicBezTo>
                  <a:pt x="3561103" y="907781"/>
                  <a:pt x="3538025" y="909825"/>
                  <a:pt x="3518794" y="913911"/>
                </a:cubicBezTo>
                <a:cubicBezTo>
                  <a:pt x="3499562" y="917998"/>
                  <a:pt x="3483937" y="923527"/>
                  <a:pt x="3471917" y="930498"/>
                </a:cubicBezTo>
                <a:cubicBezTo>
                  <a:pt x="3459897" y="937470"/>
                  <a:pt x="3451123" y="945763"/>
                  <a:pt x="3445594" y="955379"/>
                </a:cubicBezTo>
                <a:cubicBezTo>
                  <a:pt x="3440065" y="964995"/>
                  <a:pt x="3437301" y="975572"/>
                  <a:pt x="3437301" y="987111"/>
                </a:cubicBezTo>
                <a:lnTo>
                  <a:pt x="3437301" y="1015958"/>
                </a:lnTo>
                <a:cubicBezTo>
                  <a:pt x="3437301" y="1031824"/>
                  <a:pt x="3442950" y="1045406"/>
                  <a:pt x="3454248" y="1056705"/>
                </a:cubicBezTo>
                <a:cubicBezTo>
                  <a:pt x="3465547" y="1068003"/>
                  <a:pt x="3479129" y="1073652"/>
                  <a:pt x="3494995" y="1073652"/>
                </a:cubicBezTo>
                <a:lnTo>
                  <a:pt x="3660866" y="1073652"/>
                </a:lnTo>
                <a:cubicBezTo>
                  <a:pt x="3664712" y="1073652"/>
                  <a:pt x="3668078" y="1072210"/>
                  <a:pt x="3670962" y="1069325"/>
                </a:cubicBezTo>
                <a:cubicBezTo>
                  <a:pt x="3673847" y="1066440"/>
                  <a:pt x="3675289" y="1063075"/>
                  <a:pt x="3675289" y="1059229"/>
                </a:cubicBezTo>
                <a:lnTo>
                  <a:pt x="3675289" y="918599"/>
                </a:lnTo>
                <a:cubicBezTo>
                  <a:pt x="3675289" y="897444"/>
                  <a:pt x="3672164" y="879776"/>
                  <a:pt x="3665914" y="865592"/>
                </a:cubicBezTo>
                <a:cubicBezTo>
                  <a:pt x="3659664" y="851409"/>
                  <a:pt x="3651250" y="839990"/>
                  <a:pt x="3640673" y="831336"/>
                </a:cubicBezTo>
                <a:cubicBezTo>
                  <a:pt x="3630096" y="822682"/>
                  <a:pt x="3617716" y="816432"/>
                  <a:pt x="3603532" y="812586"/>
                </a:cubicBezTo>
                <a:cubicBezTo>
                  <a:pt x="3589349" y="808739"/>
                  <a:pt x="3574325" y="806816"/>
                  <a:pt x="3558459" y="806816"/>
                </a:cubicBezTo>
                <a:close/>
                <a:moveTo>
                  <a:pt x="3273280" y="806816"/>
                </a:moveTo>
                <a:cubicBezTo>
                  <a:pt x="3255972" y="806816"/>
                  <a:pt x="3239385" y="809220"/>
                  <a:pt x="3223519" y="814028"/>
                </a:cubicBezTo>
                <a:cubicBezTo>
                  <a:pt x="3207653" y="818836"/>
                  <a:pt x="3193710" y="826288"/>
                  <a:pt x="3181690" y="836384"/>
                </a:cubicBezTo>
                <a:cubicBezTo>
                  <a:pt x="3169671" y="846481"/>
                  <a:pt x="3160055" y="859222"/>
                  <a:pt x="3152843" y="874607"/>
                </a:cubicBezTo>
                <a:cubicBezTo>
                  <a:pt x="3145631" y="889992"/>
                  <a:pt x="3142026" y="908262"/>
                  <a:pt x="3142026" y="929417"/>
                </a:cubicBezTo>
                <a:lnTo>
                  <a:pt x="3142026" y="1001534"/>
                </a:lnTo>
                <a:cubicBezTo>
                  <a:pt x="3142026" y="1021727"/>
                  <a:pt x="3148997" y="1038795"/>
                  <a:pt x="3162940" y="1052738"/>
                </a:cubicBezTo>
                <a:cubicBezTo>
                  <a:pt x="3176883" y="1066681"/>
                  <a:pt x="3193950" y="1073652"/>
                  <a:pt x="3214143" y="1073652"/>
                </a:cubicBezTo>
                <a:lnTo>
                  <a:pt x="3300685" y="1073652"/>
                </a:lnTo>
                <a:cubicBezTo>
                  <a:pt x="3300685" y="1089037"/>
                  <a:pt x="3294795" y="1100456"/>
                  <a:pt x="3283016" y="1107908"/>
                </a:cubicBezTo>
                <a:cubicBezTo>
                  <a:pt x="3271237" y="1115360"/>
                  <a:pt x="3258135" y="1119086"/>
                  <a:pt x="3243712" y="1119086"/>
                </a:cubicBezTo>
                <a:cubicBezTo>
                  <a:pt x="3232654" y="1119086"/>
                  <a:pt x="3221355" y="1117764"/>
                  <a:pt x="3209816" y="1115120"/>
                </a:cubicBezTo>
                <a:cubicBezTo>
                  <a:pt x="3198277" y="1112476"/>
                  <a:pt x="3187700" y="1109471"/>
                  <a:pt x="3178084" y="1106105"/>
                </a:cubicBezTo>
                <a:lnTo>
                  <a:pt x="3156449" y="1163800"/>
                </a:lnTo>
                <a:cubicBezTo>
                  <a:pt x="3174238" y="1171973"/>
                  <a:pt x="3193109" y="1178223"/>
                  <a:pt x="3213062" y="1182550"/>
                </a:cubicBezTo>
                <a:cubicBezTo>
                  <a:pt x="3233014" y="1186877"/>
                  <a:pt x="3251164" y="1189041"/>
                  <a:pt x="3267511" y="1189041"/>
                </a:cubicBezTo>
                <a:cubicBezTo>
                  <a:pt x="3284338" y="1189041"/>
                  <a:pt x="3300084" y="1186997"/>
                  <a:pt x="3314748" y="1182911"/>
                </a:cubicBezTo>
                <a:cubicBezTo>
                  <a:pt x="3329412" y="1178824"/>
                  <a:pt x="3342153" y="1172093"/>
                  <a:pt x="3352970" y="1162718"/>
                </a:cubicBezTo>
                <a:cubicBezTo>
                  <a:pt x="3363788" y="1153342"/>
                  <a:pt x="3372202" y="1141443"/>
                  <a:pt x="3378212" y="1127019"/>
                </a:cubicBezTo>
                <a:cubicBezTo>
                  <a:pt x="3384221" y="1112596"/>
                  <a:pt x="3387226" y="1094807"/>
                  <a:pt x="3387226" y="1073652"/>
                </a:cubicBezTo>
                <a:lnTo>
                  <a:pt x="3387226" y="842875"/>
                </a:lnTo>
                <a:cubicBezTo>
                  <a:pt x="3370399" y="830855"/>
                  <a:pt x="3352129" y="821841"/>
                  <a:pt x="3332417" y="815831"/>
                </a:cubicBezTo>
                <a:cubicBezTo>
                  <a:pt x="3312705" y="809821"/>
                  <a:pt x="3292992" y="806816"/>
                  <a:pt x="3273280" y="806816"/>
                </a:cubicBezTo>
                <a:close/>
                <a:moveTo>
                  <a:pt x="2628492" y="806816"/>
                </a:moveTo>
                <a:cubicBezTo>
                  <a:pt x="2603972" y="806816"/>
                  <a:pt x="2584620" y="813788"/>
                  <a:pt x="2570437" y="827730"/>
                </a:cubicBezTo>
                <a:cubicBezTo>
                  <a:pt x="2556254" y="841673"/>
                  <a:pt x="2549162" y="858500"/>
                  <a:pt x="2549162" y="878213"/>
                </a:cubicBezTo>
                <a:lnTo>
                  <a:pt x="2549162" y="961870"/>
                </a:lnTo>
                <a:cubicBezTo>
                  <a:pt x="2549162" y="983024"/>
                  <a:pt x="2552287" y="1000813"/>
                  <a:pt x="2558538" y="1015237"/>
                </a:cubicBezTo>
                <a:cubicBezTo>
                  <a:pt x="2564788" y="1029660"/>
                  <a:pt x="2573202" y="1041199"/>
                  <a:pt x="2583779" y="1049853"/>
                </a:cubicBezTo>
                <a:cubicBezTo>
                  <a:pt x="2594356" y="1058507"/>
                  <a:pt x="2606616" y="1064638"/>
                  <a:pt x="2620559" y="1068243"/>
                </a:cubicBezTo>
                <a:cubicBezTo>
                  <a:pt x="2634502" y="1071849"/>
                  <a:pt x="2649406" y="1073652"/>
                  <a:pt x="2665272" y="1073652"/>
                </a:cubicBezTo>
                <a:cubicBezTo>
                  <a:pt x="2674407" y="1073652"/>
                  <a:pt x="2684263" y="1073051"/>
                  <a:pt x="2694840" y="1071849"/>
                </a:cubicBezTo>
                <a:cubicBezTo>
                  <a:pt x="2705418" y="1070647"/>
                  <a:pt x="2716115" y="1068724"/>
                  <a:pt x="2726933" y="1066080"/>
                </a:cubicBezTo>
                <a:cubicBezTo>
                  <a:pt x="2737751" y="1063436"/>
                  <a:pt x="2748328" y="1060310"/>
                  <a:pt x="2758665" y="1056705"/>
                </a:cubicBezTo>
                <a:cubicBezTo>
                  <a:pt x="2769002" y="1053099"/>
                  <a:pt x="2778497" y="1049132"/>
                  <a:pt x="2787151" y="1044805"/>
                </a:cubicBezTo>
                <a:lnTo>
                  <a:pt x="2772728" y="981341"/>
                </a:lnTo>
                <a:cubicBezTo>
                  <a:pt x="2761670" y="987111"/>
                  <a:pt x="2747967" y="992279"/>
                  <a:pt x="2731621" y="996847"/>
                </a:cubicBezTo>
                <a:cubicBezTo>
                  <a:pt x="2715274" y="1001414"/>
                  <a:pt x="2699408" y="1003698"/>
                  <a:pt x="2684023" y="1003698"/>
                </a:cubicBezTo>
                <a:cubicBezTo>
                  <a:pt x="2674888" y="1003698"/>
                  <a:pt x="2666594" y="1002616"/>
                  <a:pt x="2659142" y="1000453"/>
                </a:cubicBezTo>
                <a:cubicBezTo>
                  <a:pt x="2651690" y="998289"/>
                  <a:pt x="2646041" y="994563"/>
                  <a:pt x="2642194" y="989274"/>
                </a:cubicBezTo>
                <a:cubicBezTo>
                  <a:pt x="2665272" y="983986"/>
                  <a:pt x="2685706" y="976654"/>
                  <a:pt x="2703495" y="967278"/>
                </a:cubicBezTo>
                <a:cubicBezTo>
                  <a:pt x="2721284" y="957903"/>
                  <a:pt x="2736428" y="947446"/>
                  <a:pt x="2748929" y="935907"/>
                </a:cubicBezTo>
                <a:cubicBezTo>
                  <a:pt x="2761429" y="924368"/>
                  <a:pt x="2770925" y="912228"/>
                  <a:pt x="2777415" y="899488"/>
                </a:cubicBezTo>
                <a:cubicBezTo>
                  <a:pt x="2783906" y="886747"/>
                  <a:pt x="2787151" y="874367"/>
                  <a:pt x="2787151" y="862347"/>
                </a:cubicBezTo>
                <a:cubicBezTo>
                  <a:pt x="2787151" y="846962"/>
                  <a:pt x="2781262" y="833860"/>
                  <a:pt x="2769482" y="823043"/>
                </a:cubicBezTo>
                <a:cubicBezTo>
                  <a:pt x="2757703" y="812225"/>
                  <a:pt x="2739554" y="806816"/>
                  <a:pt x="2715033" y="806816"/>
                </a:cubicBezTo>
                <a:close/>
                <a:moveTo>
                  <a:pt x="2360622" y="806816"/>
                </a:moveTo>
                <a:cubicBezTo>
                  <a:pt x="2344756" y="806816"/>
                  <a:pt x="2329731" y="808138"/>
                  <a:pt x="2315548" y="810783"/>
                </a:cubicBezTo>
                <a:cubicBezTo>
                  <a:pt x="2301365" y="813427"/>
                  <a:pt x="2288985" y="817754"/>
                  <a:pt x="2278408" y="823764"/>
                </a:cubicBezTo>
                <a:cubicBezTo>
                  <a:pt x="2267830" y="829774"/>
                  <a:pt x="2259537" y="837707"/>
                  <a:pt x="2253527" y="847563"/>
                </a:cubicBezTo>
                <a:cubicBezTo>
                  <a:pt x="2247517" y="857419"/>
                  <a:pt x="2244512" y="869559"/>
                  <a:pt x="2244512" y="883982"/>
                </a:cubicBezTo>
                <a:cubicBezTo>
                  <a:pt x="2244512" y="899367"/>
                  <a:pt x="2248839" y="912108"/>
                  <a:pt x="2257493" y="922205"/>
                </a:cubicBezTo>
                <a:cubicBezTo>
                  <a:pt x="2266147" y="932301"/>
                  <a:pt x="2276845" y="940835"/>
                  <a:pt x="2289586" y="947807"/>
                </a:cubicBezTo>
                <a:cubicBezTo>
                  <a:pt x="2302327" y="954778"/>
                  <a:pt x="2316149" y="960427"/>
                  <a:pt x="2331053" y="964754"/>
                </a:cubicBezTo>
                <a:cubicBezTo>
                  <a:pt x="2345958" y="969081"/>
                  <a:pt x="2359781" y="972928"/>
                  <a:pt x="2372521" y="976293"/>
                </a:cubicBezTo>
                <a:cubicBezTo>
                  <a:pt x="2385262" y="979658"/>
                  <a:pt x="2395960" y="982904"/>
                  <a:pt x="2404614" y="986029"/>
                </a:cubicBezTo>
                <a:cubicBezTo>
                  <a:pt x="2413268" y="989154"/>
                  <a:pt x="2417595" y="992880"/>
                  <a:pt x="2417595" y="997207"/>
                </a:cubicBezTo>
                <a:cubicBezTo>
                  <a:pt x="2417595" y="1001534"/>
                  <a:pt x="2414109" y="1004900"/>
                  <a:pt x="2407138" y="1007304"/>
                </a:cubicBezTo>
                <a:cubicBezTo>
                  <a:pt x="2400166" y="1009708"/>
                  <a:pt x="2391152" y="1010910"/>
                  <a:pt x="2380094" y="1010910"/>
                </a:cubicBezTo>
                <a:cubicBezTo>
                  <a:pt x="2371439" y="1010910"/>
                  <a:pt x="2361944" y="1010189"/>
                  <a:pt x="2351607" y="1008746"/>
                </a:cubicBezTo>
                <a:cubicBezTo>
                  <a:pt x="2341270" y="1007304"/>
                  <a:pt x="2331053" y="1005381"/>
                  <a:pt x="2320957" y="1002977"/>
                </a:cubicBezTo>
                <a:cubicBezTo>
                  <a:pt x="2310861" y="1000573"/>
                  <a:pt x="2301125" y="997808"/>
                  <a:pt x="2291749" y="994683"/>
                </a:cubicBezTo>
                <a:cubicBezTo>
                  <a:pt x="2282374" y="991558"/>
                  <a:pt x="2274321" y="988313"/>
                  <a:pt x="2267590" y="984947"/>
                </a:cubicBezTo>
                <a:lnTo>
                  <a:pt x="2243070" y="1044805"/>
                </a:lnTo>
                <a:cubicBezTo>
                  <a:pt x="2262782" y="1053459"/>
                  <a:pt x="2285138" y="1060431"/>
                  <a:pt x="2310139" y="1065719"/>
                </a:cubicBezTo>
                <a:cubicBezTo>
                  <a:pt x="2335140" y="1071008"/>
                  <a:pt x="2359901" y="1073652"/>
                  <a:pt x="2384421" y="1073652"/>
                </a:cubicBezTo>
                <a:cubicBezTo>
                  <a:pt x="2400767" y="1073652"/>
                  <a:pt x="2416153" y="1072210"/>
                  <a:pt x="2430576" y="1069325"/>
                </a:cubicBezTo>
                <a:cubicBezTo>
                  <a:pt x="2445000" y="1066440"/>
                  <a:pt x="2457620" y="1061873"/>
                  <a:pt x="2468438" y="1055623"/>
                </a:cubicBezTo>
                <a:cubicBezTo>
                  <a:pt x="2479256" y="1049373"/>
                  <a:pt x="2487910" y="1041199"/>
                  <a:pt x="2494400" y="1031103"/>
                </a:cubicBezTo>
                <a:cubicBezTo>
                  <a:pt x="2500891" y="1021006"/>
                  <a:pt x="2504136" y="1008746"/>
                  <a:pt x="2504136" y="994323"/>
                </a:cubicBezTo>
                <a:cubicBezTo>
                  <a:pt x="2504136" y="978937"/>
                  <a:pt x="2499809" y="966197"/>
                  <a:pt x="2491155" y="956100"/>
                </a:cubicBezTo>
                <a:cubicBezTo>
                  <a:pt x="2482501" y="946004"/>
                  <a:pt x="2471803" y="937590"/>
                  <a:pt x="2459063" y="930859"/>
                </a:cubicBezTo>
                <a:cubicBezTo>
                  <a:pt x="2446322" y="924128"/>
                  <a:pt x="2432499" y="918840"/>
                  <a:pt x="2417595" y="914993"/>
                </a:cubicBezTo>
                <a:cubicBezTo>
                  <a:pt x="2402691" y="911147"/>
                  <a:pt x="2388868" y="907661"/>
                  <a:pt x="2376127" y="904536"/>
                </a:cubicBezTo>
                <a:cubicBezTo>
                  <a:pt x="2363386" y="901411"/>
                  <a:pt x="2352689" y="898286"/>
                  <a:pt x="2344035" y="895161"/>
                </a:cubicBezTo>
                <a:cubicBezTo>
                  <a:pt x="2335380" y="892036"/>
                  <a:pt x="2331053" y="888070"/>
                  <a:pt x="2331053" y="883261"/>
                </a:cubicBezTo>
                <a:cubicBezTo>
                  <a:pt x="2331053" y="875569"/>
                  <a:pt x="2340188" y="871722"/>
                  <a:pt x="2358458" y="871722"/>
                </a:cubicBezTo>
                <a:cubicBezTo>
                  <a:pt x="2374805" y="871722"/>
                  <a:pt x="2392594" y="874126"/>
                  <a:pt x="2411826" y="878934"/>
                </a:cubicBezTo>
                <a:cubicBezTo>
                  <a:pt x="2431057" y="883742"/>
                  <a:pt x="2449327" y="889511"/>
                  <a:pt x="2466635" y="896242"/>
                </a:cubicBezTo>
                <a:lnTo>
                  <a:pt x="2481059" y="828452"/>
                </a:lnTo>
                <a:cubicBezTo>
                  <a:pt x="2462789" y="822682"/>
                  <a:pt x="2443918" y="817634"/>
                  <a:pt x="2424446" y="813307"/>
                </a:cubicBezTo>
                <a:cubicBezTo>
                  <a:pt x="2404974" y="808980"/>
                  <a:pt x="2383699" y="806816"/>
                  <a:pt x="2360622" y="806816"/>
                </a:cubicBezTo>
                <a:close/>
                <a:moveTo>
                  <a:pt x="2047467" y="806816"/>
                </a:moveTo>
                <a:cubicBezTo>
                  <a:pt x="2022947" y="806816"/>
                  <a:pt x="2003595" y="813788"/>
                  <a:pt x="1989412" y="827730"/>
                </a:cubicBezTo>
                <a:cubicBezTo>
                  <a:pt x="1975229" y="841673"/>
                  <a:pt x="1968137" y="858500"/>
                  <a:pt x="1968137" y="878213"/>
                </a:cubicBezTo>
                <a:lnTo>
                  <a:pt x="1968137" y="961870"/>
                </a:lnTo>
                <a:cubicBezTo>
                  <a:pt x="1968137" y="983024"/>
                  <a:pt x="1971263" y="1000813"/>
                  <a:pt x="1977513" y="1015237"/>
                </a:cubicBezTo>
                <a:cubicBezTo>
                  <a:pt x="1983763" y="1029660"/>
                  <a:pt x="1992177" y="1041199"/>
                  <a:pt x="2002754" y="1049853"/>
                </a:cubicBezTo>
                <a:cubicBezTo>
                  <a:pt x="2013331" y="1058507"/>
                  <a:pt x="2025591" y="1064638"/>
                  <a:pt x="2039534" y="1068243"/>
                </a:cubicBezTo>
                <a:cubicBezTo>
                  <a:pt x="2053477" y="1071849"/>
                  <a:pt x="2068381" y="1073652"/>
                  <a:pt x="2084247" y="1073652"/>
                </a:cubicBezTo>
                <a:cubicBezTo>
                  <a:pt x="2093382" y="1073652"/>
                  <a:pt x="2103238" y="1073051"/>
                  <a:pt x="2113815" y="1071849"/>
                </a:cubicBezTo>
                <a:cubicBezTo>
                  <a:pt x="2124393" y="1070647"/>
                  <a:pt x="2135090" y="1068724"/>
                  <a:pt x="2145908" y="1066080"/>
                </a:cubicBezTo>
                <a:cubicBezTo>
                  <a:pt x="2156726" y="1063436"/>
                  <a:pt x="2167303" y="1060310"/>
                  <a:pt x="2177640" y="1056705"/>
                </a:cubicBezTo>
                <a:cubicBezTo>
                  <a:pt x="2187977" y="1053099"/>
                  <a:pt x="2197472" y="1049132"/>
                  <a:pt x="2206126" y="1044805"/>
                </a:cubicBezTo>
                <a:lnTo>
                  <a:pt x="2191703" y="981341"/>
                </a:lnTo>
                <a:cubicBezTo>
                  <a:pt x="2180645" y="987111"/>
                  <a:pt x="2166942" y="992279"/>
                  <a:pt x="2150596" y="996847"/>
                </a:cubicBezTo>
                <a:cubicBezTo>
                  <a:pt x="2134249" y="1001414"/>
                  <a:pt x="2118383" y="1003698"/>
                  <a:pt x="2102998" y="1003698"/>
                </a:cubicBezTo>
                <a:cubicBezTo>
                  <a:pt x="2093863" y="1003698"/>
                  <a:pt x="2085569" y="1002616"/>
                  <a:pt x="2078117" y="1000453"/>
                </a:cubicBezTo>
                <a:cubicBezTo>
                  <a:pt x="2070665" y="998289"/>
                  <a:pt x="2065016" y="994563"/>
                  <a:pt x="2061169" y="989274"/>
                </a:cubicBezTo>
                <a:cubicBezTo>
                  <a:pt x="2084247" y="983986"/>
                  <a:pt x="2104681" y="976654"/>
                  <a:pt x="2122470" y="967278"/>
                </a:cubicBezTo>
                <a:cubicBezTo>
                  <a:pt x="2140259" y="957903"/>
                  <a:pt x="2155403" y="947446"/>
                  <a:pt x="2167904" y="935907"/>
                </a:cubicBezTo>
                <a:cubicBezTo>
                  <a:pt x="2180404" y="924368"/>
                  <a:pt x="2189900" y="912228"/>
                  <a:pt x="2196390" y="899488"/>
                </a:cubicBezTo>
                <a:cubicBezTo>
                  <a:pt x="2202881" y="886747"/>
                  <a:pt x="2206126" y="874367"/>
                  <a:pt x="2206126" y="862347"/>
                </a:cubicBezTo>
                <a:cubicBezTo>
                  <a:pt x="2206126" y="846962"/>
                  <a:pt x="2200237" y="833860"/>
                  <a:pt x="2188457" y="823043"/>
                </a:cubicBezTo>
                <a:cubicBezTo>
                  <a:pt x="2176678" y="812225"/>
                  <a:pt x="2158528" y="806816"/>
                  <a:pt x="2134008" y="806816"/>
                </a:cubicBezTo>
                <a:close/>
                <a:moveTo>
                  <a:pt x="1696811" y="806816"/>
                </a:moveTo>
                <a:cubicBezTo>
                  <a:pt x="1692965" y="806816"/>
                  <a:pt x="1689599" y="808259"/>
                  <a:pt x="1686714" y="811143"/>
                </a:cubicBezTo>
                <a:cubicBezTo>
                  <a:pt x="1683830" y="814028"/>
                  <a:pt x="1682387" y="817393"/>
                  <a:pt x="1682387" y="821240"/>
                </a:cubicBezTo>
                <a:lnTo>
                  <a:pt x="1682387" y="1059229"/>
                </a:lnTo>
                <a:cubicBezTo>
                  <a:pt x="1682387" y="1063075"/>
                  <a:pt x="1683830" y="1066440"/>
                  <a:pt x="1686714" y="1069325"/>
                </a:cubicBezTo>
                <a:cubicBezTo>
                  <a:pt x="1689599" y="1072210"/>
                  <a:pt x="1692965" y="1073652"/>
                  <a:pt x="1696811" y="1073652"/>
                </a:cubicBezTo>
                <a:lnTo>
                  <a:pt x="1754505" y="1073652"/>
                </a:lnTo>
                <a:cubicBezTo>
                  <a:pt x="1758352" y="1073652"/>
                  <a:pt x="1761717" y="1072210"/>
                  <a:pt x="1764602" y="1069325"/>
                </a:cubicBezTo>
                <a:cubicBezTo>
                  <a:pt x="1767487" y="1066440"/>
                  <a:pt x="1768929" y="1063075"/>
                  <a:pt x="1768929" y="1059229"/>
                </a:cubicBezTo>
                <a:lnTo>
                  <a:pt x="1768929" y="899127"/>
                </a:lnTo>
                <a:cubicBezTo>
                  <a:pt x="1773737" y="896242"/>
                  <a:pt x="1780828" y="892877"/>
                  <a:pt x="1790204" y="889031"/>
                </a:cubicBezTo>
                <a:cubicBezTo>
                  <a:pt x="1799579" y="885184"/>
                  <a:pt x="1807873" y="883261"/>
                  <a:pt x="1815084" y="883261"/>
                </a:cubicBezTo>
                <a:cubicBezTo>
                  <a:pt x="1820373" y="883261"/>
                  <a:pt x="1824820" y="884463"/>
                  <a:pt x="1828426" y="886867"/>
                </a:cubicBezTo>
                <a:cubicBezTo>
                  <a:pt x="1832032" y="889271"/>
                  <a:pt x="1833835" y="893598"/>
                  <a:pt x="1833835" y="899848"/>
                </a:cubicBezTo>
                <a:lnTo>
                  <a:pt x="1833835" y="922205"/>
                </a:lnTo>
                <a:lnTo>
                  <a:pt x="1905953" y="922205"/>
                </a:lnTo>
                <a:cubicBezTo>
                  <a:pt x="1909799" y="922205"/>
                  <a:pt x="1913165" y="920762"/>
                  <a:pt x="1916049" y="917878"/>
                </a:cubicBezTo>
                <a:cubicBezTo>
                  <a:pt x="1918934" y="914993"/>
                  <a:pt x="1920376" y="911627"/>
                  <a:pt x="1920376" y="907781"/>
                </a:cubicBezTo>
                <a:lnTo>
                  <a:pt x="1920376" y="860183"/>
                </a:lnTo>
                <a:cubicBezTo>
                  <a:pt x="1920376" y="841433"/>
                  <a:pt x="1915328" y="828211"/>
                  <a:pt x="1905232" y="820519"/>
                </a:cubicBezTo>
                <a:cubicBezTo>
                  <a:pt x="1895135" y="812826"/>
                  <a:pt x="1882635" y="808980"/>
                  <a:pt x="1867730" y="808980"/>
                </a:cubicBezTo>
                <a:cubicBezTo>
                  <a:pt x="1859557" y="808980"/>
                  <a:pt x="1850422" y="810302"/>
                  <a:pt x="1840326" y="812946"/>
                </a:cubicBezTo>
                <a:cubicBezTo>
                  <a:pt x="1830229" y="815591"/>
                  <a:pt x="1820493" y="818716"/>
                  <a:pt x="1811118" y="822322"/>
                </a:cubicBezTo>
                <a:cubicBezTo>
                  <a:pt x="1801742" y="825927"/>
                  <a:pt x="1793209" y="829653"/>
                  <a:pt x="1785516" y="833500"/>
                </a:cubicBezTo>
                <a:cubicBezTo>
                  <a:pt x="1777824" y="837344"/>
                  <a:pt x="1772295" y="840469"/>
                  <a:pt x="1768929" y="842875"/>
                </a:cubicBezTo>
                <a:lnTo>
                  <a:pt x="1768929" y="806816"/>
                </a:lnTo>
                <a:close/>
                <a:moveTo>
                  <a:pt x="3744686" y="691427"/>
                </a:moveTo>
                <a:cubicBezTo>
                  <a:pt x="3740840" y="691427"/>
                  <a:pt x="3737474" y="692870"/>
                  <a:pt x="3734589" y="695755"/>
                </a:cubicBezTo>
                <a:cubicBezTo>
                  <a:pt x="3731705" y="698640"/>
                  <a:pt x="3730262" y="702005"/>
                  <a:pt x="3730262" y="705851"/>
                </a:cubicBezTo>
                <a:lnTo>
                  <a:pt x="3730262" y="948888"/>
                </a:lnTo>
                <a:cubicBezTo>
                  <a:pt x="3730262" y="970524"/>
                  <a:pt x="3733027" y="989154"/>
                  <a:pt x="3738556" y="1004780"/>
                </a:cubicBezTo>
                <a:cubicBezTo>
                  <a:pt x="3744085" y="1020405"/>
                  <a:pt x="3751898" y="1033266"/>
                  <a:pt x="3761994" y="1043363"/>
                </a:cubicBezTo>
                <a:cubicBezTo>
                  <a:pt x="3772091" y="1053459"/>
                  <a:pt x="3783990" y="1061032"/>
                  <a:pt x="3797692" y="1066080"/>
                </a:cubicBezTo>
                <a:cubicBezTo>
                  <a:pt x="3811395" y="1071128"/>
                  <a:pt x="3826419" y="1073652"/>
                  <a:pt x="3842766" y="1073652"/>
                </a:cubicBezTo>
                <a:cubicBezTo>
                  <a:pt x="3861517" y="1073652"/>
                  <a:pt x="3880508" y="1070527"/>
                  <a:pt x="3899739" y="1064277"/>
                </a:cubicBezTo>
                <a:cubicBezTo>
                  <a:pt x="3896374" y="1053219"/>
                  <a:pt x="3893128" y="1041920"/>
                  <a:pt x="3890003" y="1030382"/>
                </a:cubicBezTo>
                <a:cubicBezTo>
                  <a:pt x="3886879" y="1018843"/>
                  <a:pt x="3883874" y="1007304"/>
                  <a:pt x="3880989" y="995765"/>
                </a:cubicBezTo>
                <a:cubicBezTo>
                  <a:pt x="3878104" y="996727"/>
                  <a:pt x="3875339" y="997207"/>
                  <a:pt x="3872695" y="997207"/>
                </a:cubicBezTo>
                <a:lnTo>
                  <a:pt x="3864401" y="997207"/>
                </a:lnTo>
                <a:cubicBezTo>
                  <a:pt x="3850459" y="997207"/>
                  <a:pt x="3839040" y="993361"/>
                  <a:pt x="3830146" y="985668"/>
                </a:cubicBezTo>
                <a:cubicBezTo>
                  <a:pt x="3821251" y="977976"/>
                  <a:pt x="3816804" y="965716"/>
                  <a:pt x="3816804" y="948888"/>
                </a:cubicBezTo>
                <a:lnTo>
                  <a:pt x="3816804" y="824846"/>
                </a:lnTo>
                <a:lnTo>
                  <a:pt x="3878104" y="824846"/>
                </a:lnTo>
                <a:cubicBezTo>
                  <a:pt x="3881950" y="824846"/>
                  <a:pt x="3885316" y="823403"/>
                  <a:pt x="3888200" y="820519"/>
                </a:cubicBezTo>
                <a:cubicBezTo>
                  <a:pt x="3891085" y="817634"/>
                  <a:pt x="3892528" y="814268"/>
                  <a:pt x="3892528" y="810422"/>
                </a:cubicBezTo>
                <a:lnTo>
                  <a:pt x="3892528" y="759940"/>
                </a:lnTo>
                <a:cubicBezTo>
                  <a:pt x="3892528" y="756093"/>
                  <a:pt x="3891085" y="752728"/>
                  <a:pt x="3888200" y="749843"/>
                </a:cubicBezTo>
                <a:cubicBezTo>
                  <a:pt x="3885316" y="746958"/>
                  <a:pt x="3881950" y="745516"/>
                  <a:pt x="3878104" y="745516"/>
                </a:cubicBezTo>
                <a:lnTo>
                  <a:pt x="3816804" y="745516"/>
                </a:lnTo>
                <a:lnTo>
                  <a:pt x="3816804" y="705851"/>
                </a:lnTo>
                <a:cubicBezTo>
                  <a:pt x="3816804" y="702005"/>
                  <a:pt x="3815361" y="698640"/>
                  <a:pt x="3812477" y="695755"/>
                </a:cubicBezTo>
                <a:cubicBezTo>
                  <a:pt x="3809592" y="692870"/>
                  <a:pt x="3806227" y="691427"/>
                  <a:pt x="3802380" y="691427"/>
                </a:cubicBezTo>
                <a:close/>
                <a:moveTo>
                  <a:pt x="2849336" y="691427"/>
                </a:moveTo>
                <a:cubicBezTo>
                  <a:pt x="2845490" y="691427"/>
                  <a:pt x="2842124" y="692870"/>
                  <a:pt x="2839239" y="695755"/>
                </a:cubicBezTo>
                <a:cubicBezTo>
                  <a:pt x="2836355" y="698640"/>
                  <a:pt x="2834912" y="702005"/>
                  <a:pt x="2834912" y="705851"/>
                </a:cubicBezTo>
                <a:lnTo>
                  <a:pt x="2834912" y="948888"/>
                </a:lnTo>
                <a:cubicBezTo>
                  <a:pt x="2834912" y="970524"/>
                  <a:pt x="2837677" y="989154"/>
                  <a:pt x="2843206" y="1004780"/>
                </a:cubicBezTo>
                <a:cubicBezTo>
                  <a:pt x="2848735" y="1020405"/>
                  <a:pt x="2856548" y="1033266"/>
                  <a:pt x="2866644" y="1043363"/>
                </a:cubicBezTo>
                <a:cubicBezTo>
                  <a:pt x="2876741" y="1053459"/>
                  <a:pt x="2888640" y="1061032"/>
                  <a:pt x="2902343" y="1066080"/>
                </a:cubicBezTo>
                <a:cubicBezTo>
                  <a:pt x="2916045" y="1071128"/>
                  <a:pt x="2931070" y="1073652"/>
                  <a:pt x="2947416" y="1073652"/>
                </a:cubicBezTo>
                <a:cubicBezTo>
                  <a:pt x="2966167" y="1073652"/>
                  <a:pt x="2985158" y="1070527"/>
                  <a:pt x="3004389" y="1064277"/>
                </a:cubicBezTo>
                <a:cubicBezTo>
                  <a:pt x="3001024" y="1053219"/>
                  <a:pt x="2997779" y="1041920"/>
                  <a:pt x="2994653" y="1030382"/>
                </a:cubicBezTo>
                <a:cubicBezTo>
                  <a:pt x="2991529" y="1018843"/>
                  <a:pt x="2988524" y="1007304"/>
                  <a:pt x="2985639" y="995765"/>
                </a:cubicBezTo>
                <a:cubicBezTo>
                  <a:pt x="2982754" y="996727"/>
                  <a:pt x="2979990" y="997207"/>
                  <a:pt x="2977345" y="997207"/>
                </a:cubicBezTo>
                <a:lnTo>
                  <a:pt x="2969052" y="997207"/>
                </a:lnTo>
                <a:cubicBezTo>
                  <a:pt x="2955109" y="997207"/>
                  <a:pt x="2943690" y="993361"/>
                  <a:pt x="2934796" y="985668"/>
                </a:cubicBezTo>
                <a:cubicBezTo>
                  <a:pt x="2925901" y="977976"/>
                  <a:pt x="2921454" y="965716"/>
                  <a:pt x="2921454" y="948888"/>
                </a:cubicBezTo>
                <a:lnTo>
                  <a:pt x="2921454" y="824846"/>
                </a:lnTo>
                <a:lnTo>
                  <a:pt x="2982754" y="824846"/>
                </a:lnTo>
                <a:cubicBezTo>
                  <a:pt x="2986600" y="824846"/>
                  <a:pt x="2989966" y="823403"/>
                  <a:pt x="2992851" y="820519"/>
                </a:cubicBezTo>
                <a:cubicBezTo>
                  <a:pt x="2995735" y="817634"/>
                  <a:pt x="2997178" y="814268"/>
                  <a:pt x="2997178" y="810422"/>
                </a:cubicBezTo>
                <a:lnTo>
                  <a:pt x="2997178" y="759940"/>
                </a:lnTo>
                <a:cubicBezTo>
                  <a:pt x="2997178" y="756093"/>
                  <a:pt x="2995735" y="752728"/>
                  <a:pt x="2992851" y="749843"/>
                </a:cubicBezTo>
                <a:cubicBezTo>
                  <a:pt x="2989966" y="746958"/>
                  <a:pt x="2986600" y="745516"/>
                  <a:pt x="2982754" y="745516"/>
                </a:cubicBezTo>
                <a:lnTo>
                  <a:pt x="2921454" y="745516"/>
                </a:lnTo>
                <a:lnTo>
                  <a:pt x="2921454" y="705851"/>
                </a:lnTo>
                <a:cubicBezTo>
                  <a:pt x="2921454" y="702005"/>
                  <a:pt x="2920011" y="698640"/>
                  <a:pt x="2917127" y="695755"/>
                </a:cubicBezTo>
                <a:cubicBezTo>
                  <a:pt x="2914242" y="692870"/>
                  <a:pt x="2910877" y="691427"/>
                  <a:pt x="2907030" y="691427"/>
                </a:cubicBezTo>
                <a:close/>
                <a:moveTo>
                  <a:pt x="393695" y="0"/>
                </a:moveTo>
                <a:lnTo>
                  <a:pt x="5854705" y="0"/>
                </a:lnTo>
                <a:cubicBezTo>
                  <a:pt x="6072137" y="0"/>
                  <a:pt x="6248400" y="176263"/>
                  <a:pt x="6248400" y="393695"/>
                </a:cubicBezTo>
                <a:lnTo>
                  <a:pt x="6248400" y="5626105"/>
                </a:lnTo>
                <a:cubicBezTo>
                  <a:pt x="6248400" y="5843537"/>
                  <a:pt x="6072137" y="6019800"/>
                  <a:pt x="5854705" y="6019800"/>
                </a:cubicBezTo>
                <a:lnTo>
                  <a:pt x="393695" y="6019800"/>
                </a:lnTo>
                <a:cubicBezTo>
                  <a:pt x="176263" y="6019800"/>
                  <a:pt x="0" y="5843537"/>
                  <a:pt x="0" y="5626105"/>
                </a:cubicBezTo>
                <a:lnTo>
                  <a:pt x="0" y="393695"/>
                </a:lnTo>
                <a:cubicBezTo>
                  <a:pt x="0" y="176263"/>
                  <a:pt x="176263" y="0"/>
                  <a:pt x="393695" y="0"/>
                </a:cubicBezTo>
                <a:close/>
              </a:path>
            </a:pathLst>
          </a:custGeom>
          <a:solidFill>
            <a:srgbClr val="378F8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8DF1AA9-C914-CF62-F0A6-9409E1D140DD}"/>
              </a:ext>
            </a:extLst>
          </p:cNvPr>
          <p:cNvSpPr/>
          <p:nvPr/>
        </p:nvSpPr>
        <p:spPr>
          <a:xfrm>
            <a:off x="9543737" y="3439293"/>
            <a:ext cx="6248400" cy="6019800"/>
          </a:xfrm>
          <a:custGeom>
            <a:avLst/>
            <a:gdLst/>
            <a:ahLst/>
            <a:cxnLst/>
            <a:rect l="l" t="t" r="r" b="b"/>
            <a:pathLst>
              <a:path w="6248400" h="6019800">
                <a:moveTo>
                  <a:pt x="3976568" y="956100"/>
                </a:moveTo>
                <a:lnTo>
                  <a:pt x="3976568" y="994323"/>
                </a:lnTo>
                <a:lnTo>
                  <a:pt x="3911662" y="994323"/>
                </a:lnTo>
                <a:cubicBezTo>
                  <a:pt x="3912143" y="986630"/>
                  <a:pt x="3914667" y="980380"/>
                  <a:pt x="3919234" y="975572"/>
                </a:cubicBezTo>
                <a:cubicBezTo>
                  <a:pt x="3923801" y="970764"/>
                  <a:pt x="3929211" y="967038"/>
                  <a:pt x="3935461" y="964394"/>
                </a:cubicBezTo>
                <a:cubicBezTo>
                  <a:pt x="3941711" y="961749"/>
                  <a:pt x="3948562" y="959826"/>
                  <a:pt x="3956014" y="958624"/>
                </a:cubicBezTo>
                <a:cubicBezTo>
                  <a:pt x="3963467" y="957422"/>
                  <a:pt x="3970317" y="956581"/>
                  <a:pt x="3976568" y="956100"/>
                </a:cubicBezTo>
                <a:close/>
                <a:moveTo>
                  <a:pt x="2804993" y="956100"/>
                </a:moveTo>
                <a:lnTo>
                  <a:pt x="2804993" y="994323"/>
                </a:lnTo>
                <a:lnTo>
                  <a:pt x="2740087" y="994323"/>
                </a:lnTo>
                <a:cubicBezTo>
                  <a:pt x="2740568" y="986630"/>
                  <a:pt x="2743092" y="980380"/>
                  <a:pt x="2747659" y="975572"/>
                </a:cubicBezTo>
                <a:cubicBezTo>
                  <a:pt x="2752227" y="970764"/>
                  <a:pt x="2757635" y="967038"/>
                  <a:pt x="2763886" y="964394"/>
                </a:cubicBezTo>
                <a:cubicBezTo>
                  <a:pt x="2770136" y="961749"/>
                  <a:pt x="2776987" y="959826"/>
                  <a:pt x="2784439" y="958624"/>
                </a:cubicBezTo>
                <a:cubicBezTo>
                  <a:pt x="2791891" y="957422"/>
                  <a:pt x="2798743" y="956581"/>
                  <a:pt x="2804993" y="956100"/>
                </a:cubicBezTo>
                <a:close/>
                <a:moveTo>
                  <a:pt x="2473360" y="900569"/>
                </a:moveTo>
                <a:lnTo>
                  <a:pt x="2512303" y="900569"/>
                </a:lnTo>
                <a:lnTo>
                  <a:pt x="2512303" y="987111"/>
                </a:lnTo>
                <a:lnTo>
                  <a:pt x="2473360" y="987111"/>
                </a:lnTo>
                <a:cubicBezTo>
                  <a:pt x="2457974" y="987111"/>
                  <a:pt x="2446195" y="982423"/>
                  <a:pt x="2438022" y="973048"/>
                </a:cubicBezTo>
                <a:cubicBezTo>
                  <a:pt x="2429848" y="963672"/>
                  <a:pt x="2425762" y="953215"/>
                  <a:pt x="2425762" y="941677"/>
                </a:cubicBezTo>
                <a:cubicBezTo>
                  <a:pt x="2425762" y="931580"/>
                  <a:pt x="2429608" y="922205"/>
                  <a:pt x="2437301" y="913551"/>
                </a:cubicBezTo>
                <a:cubicBezTo>
                  <a:pt x="2444993" y="904896"/>
                  <a:pt x="2457013" y="900569"/>
                  <a:pt x="2473360" y="900569"/>
                </a:cubicBezTo>
                <a:close/>
                <a:moveTo>
                  <a:pt x="3658937" y="893358"/>
                </a:moveTo>
                <a:cubicBezTo>
                  <a:pt x="3663744" y="893358"/>
                  <a:pt x="3668552" y="893838"/>
                  <a:pt x="3673360" y="894800"/>
                </a:cubicBezTo>
                <a:cubicBezTo>
                  <a:pt x="3678168" y="895762"/>
                  <a:pt x="3683216" y="896963"/>
                  <a:pt x="3688505" y="898406"/>
                </a:cubicBezTo>
                <a:lnTo>
                  <a:pt x="3688505" y="987111"/>
                </a:lnTo>
                <a:lnTo>
                  <a:pt x="3616387" y="987111"/>
                </a:lnTo>
                <a:lnTo>
                  <a:pt x="3616387" y="929417"/>
                </a:lnTo>
                <a:cubicBezTo>
                  <a:pt x="3616387" y="917397"/>
                  <a:pt x="3620594" y="908382"/>
                  <a:pt x="3629007" y="902372"/>
                </a:cubicBezTo>
                <a:cubicBezTo>
                  <a:pt x="3637421" y="896363"/>
                  <a:pt x="3647398" y="893358"/>
                  <a:pt x="3658937" y="893358"/>
                </a:cubicBezTo>
                <a:close/>
                <a:moveTo>
                  <a:pt x="2118649" y="893358"/>
                </a:moveTo>
                <a:lnTo>
                  <a:pt x="2156871" y="893358"/>
                </a:lnTo>
                <a:cubicBezTo>
                  <a:pt x="2172737" y="893358"/>
                  <a:pt x="2184757" y="898165"/>
                  <a:pt x="2192930" y="907781"/>
                </a:cubicBezTo>
                <a:cubicBezTo>
                  <a:pt x="2201103" y="917397"/>
                  <a:pt x="2205190" y="927974"/>
                  <a:pt x="2205190" y="939513"/>
                </a:cubicBezTo>
                <a:cubicBezTo>
                  <a:pt x="2205190" y="949610"/>
                  <a:pt x="2201224" y="958865"/>
                  <a:pt x="2193291" y="967278"/>
                </a:cubicBezTo>
                <a:cubicBezTo>
                  <a:pt x="2185358" y="975692"/>
                  <a:pt x="2173218" y="979899"/>
                  <a:pt x="2156871" y="979899"/>
                </a:cubicBezTo>
                <a:lnTo>
                  <a:pt x="2118649" y="979899"/>
                </a:lnTo>
                <a:close/>
                <a:moveTo>
                  <a:pt x="4414174" y="886146"/>
                </a:moveTo>
                <a:lnTo>
                  <a:pt x="4479079" y="886146"/>
                </a:lnTo>
                <a:cubicBezTo>
                  <a:pt x="4473310" y="901531"/>
                  <a:pt x="4464175" y="913551"/>
                  <a:pt x="4451675" y="922205"/>
                </a:cubicBezTo>
                <a:cubicBezTo>
                  <a:pt x="4439175" y="930859"/>
                  <a:pt x="4426674" y="937109"/>
                  <a:pt x="4414174" y="940955"/>
                </a:cubicBezTo>
                <a:close/>
                <a:moveTo>
                  <a:pt x="3242599" y="886146"/>
                </a:moveTo>
                <a:lnTo>
                  <a:pt x="3307505" y="886146"/>
                </a:lnTo>
                <a:cubicBezTo>
                  <a:pt x="3301735" y="901531"/>
                  <a:pt x="3292600" y="913551"/>
                  <a:pt x="3280100" y="922205"/>
                </a:cubicBezTo>
                <a:cubicBezTo>
                  <a:pt x="3267600" y="930859"/>
                  <a:pt x="3255099" y="937109"/>
                  <a:pt x="3242599" y="940955"/>
                </a:cubicBezTo>
                <a:close/>
                <a:moveTo>
                  <a:pt x="4406962" y="806816"/>
                </a:moveTo>
                <a:cubicBezTo>
                  <a:pt x="4382442" y="806816"/>
                  <a:pt x="4363090" y="813788"/>
                  <a:pt x="4348907" y="827730"/>
                </a:cubicBezTo>
                <a:cubicBezTo>
                  <a:pt x="4334724" y="841673"/>
                  <a:pt x="4327632" y="858500"/>
                  <a:pt x="4327632" y="878213"/>
                </a:cubicBezTo>
                <a:lnTo>
                  <a:pt x="4327632" y="961870"/>
                </a:lnTo>
                <a:cubicBezTo>
                  <a:pt x="4327632" y="983024"/>
                  <a:pt x="4330757" y="1000813"/>
                  <a:pt x="4337007" y="1015237"/>
                </a:cubicBezTo>
                <a:cubicBezTo>
                  <a:pt x="4343258" y="1029660"/>
                  <a:pt x="4351671" y="1041199"/>
                  <a:pt x="4362249" y="1049853"/>
                </a:cubicBezTo>
                <a:cubicBezTo>
                  <a:pt x="4372826" y="1058507"/>
                  <a:pt x="4385086" y="1064638"/>
                  <a:pt x="4399029" y="1068243"/>
                </a:cubicBezTo>
                <a:cubicBezTo>
                  <a:pt x="4412972" y="1071849"/>
                  <a:pt x="4427876" y="1073652"/>
                  <a:pt x="4443742" y="1073652"/>
                </a:cubicBezTo>
                <a:cubicBezTo>
                  <a:pt x="4452877" y="1073652"/>
                  <a:pt x="4462733" y="1073051"/>
                  <a:pt x="4473310" y="1071849"/>
                </a:cubicBezTo>
                <a:cubicBezTo>
                  <a:pt x="4483888" y="1070647"/>
                  <a:pt x="4494585" y="1068724"/>
                  <a:pt x="4505403" y="1066080"/>
                </a:cubicBezTo>
                <a:cubicBezTo>
                  <a:pt x="4516220" y="1063436"/>
                  <a:pt x="4526797" y="1060310"/>
                  <a:pt x="4537135" y="1056705"/>
                </a:cubicBezTo>
                <a:cubicBezTo>
                  <a:pt x="4547471" y="1053099"/>
                  <a:pt x="4556967" y="1049132"/>
                  <a:pt x="4565621" y="1044805"/>
                </a:cubicBezTo>
                <a:lnTo>
                  <a:pt x="4551197" y="981341"/>
                </a:lnTo>
                <a:cubicBezTo>
                  <a:pt x="4540139" y="987111"/>
                  <a:pt x="4526437" y="992279"/>
                  <a:pt x="4510091" y="996847"/>
                </a:cubicBezTo>
                <a:cubicBezTo>
                  <a:pt x="4493743" y="1001414"/>
                  <a:pt x="4477877" y="1003698"/>
                  <a:pt x="4462493" y="1003698"/>
                </a:cubicBezTo>
                <a:cubicBezTo>
                  <a:pt x="4453357" y="1003698"/>
                  <a:pt x="4445064" y="1002616"/>
                  <a:pt x="4437612" y="1000453"/>
                </a:cubicBezTo>
                <a:cubicBezTo>
                  <a:pt x="4430160" y="998289"/>
                  <a:pt x="4424511" y="994563"/>
                  <a:pt x="4420664" y="989274"/>
                </a:cubicBezTo>
                <a:cubicBezTo>
                  <a:pt x="4443742" y="983986"/>
                  <a:pt x="4464175" y="976654"/>
                  <a:pt x="4481964" y="967278"/>
                </a:cubicBezTo>
                <a:cubicBezTo>
                  <a:pt x="4499753" y="957903"/>
                  <a:pt x="4514898" y="947446"/>
                  <a:pt x="4527399" y="935907"/>
                </a:cubicBezTo>
                <a:cubicBezTo>
                  <a:pt x="4539899" y="924368"/>
                  <a:pt x="4549395" y="912228"/>
                  <a:pt x="4555885" y="899488"/>
                </a:cubicBezTo>
                <a:cubicBezTo>
                  <a:pt x="4562376" y="886747"/>
                  <a:pt x="4565621" y="874367"/>
                  <a:pt x="4565621" y="862347"/>
                </a:cubicBezTo>
                <a:cubicBezTo>
                  <a:pt x="4565621" y="846962"/>
                  <a:pt x="4559731" y="833860"/>
                  <a:pt x="4547952" y="823043"/>
                </a:cubicBezTo>
                <a:cubicBezTo>
                  <a:pt x="4536173" y="812225"/>
                  <a:pt x="4518023" y="806816"/>
                  <a:pt x="4493503" y="806816"/>
                </a:cubicBezTo>
                <a:close/>
                <a:moveTo>
                  <a:pt x="3946279" y="806816"/>
                </a:moveTo>
                <a:cubicBezTo>
                  <a:pt x="3937143" y="806816"/>
                  <a:pt x="3927287" y="807417"/>
                  <a:pt x="3916710" y="808619"/>
                </a:cubicBezTo>
                <a:cubicBezTo>
                  <a:pt x="3906133" y="809821"/>
                  <a:pt x="3895435" y="811744"/>
                  <a:pt x="3884617" y="814389"/>
                </a:cubicBezTo>
                <a:cubicBezTo>
                  <a:pt x="3873800" y="817033"/>
                  <a:pt x="3863343" y="820158"/>
                  <a:pt x="3853247" y="823764"/>
                </a:cubicBezTo>
                <a:cubicBezTo>
                  <a:pt x="3843150" y="827370"/>
                  <a:pt x="3833775" y="831336"/>
                  <a:pt x="3825120" y="835663"/>
                </a:cubicBezTo>
                <a:lnTo>
                  <a:pt x="3839544" y="899848"/>
                </a:lnTo>
                <a:cubicBezTo>
                  <a:pt x="3850121" y="894079"/>
                  <a:pt x="3863703" y="888910"/>
                  <a:pt x="3880291" y="884343"/>
                </a:cubicBezTo>
                <a:cubicBezTo>
                  <a:pt x="3896877" y="879775"/>
                  <a:pt x="3912623" y="877492"/>
                  <a:pt x="3927528" y="877492"/>
                </a:cubicBezTo>
                <a:cubicBezTo>
                  <a:pt x="3940509" y="877492"/>
                  <a:pt x="3951567" y="879775"/>
                  <a:pt x="3960702" y="884343"/>
                </a:cubicBezTo>
                <a:cubicBezTo>
                  <a:pt x="3969837" y="888910"/>
                  <a:pt x="3974885" y="896723"/>
                  <a:pt x="3975847" y="907781"/>
                </a:cubicBezTo>
                <a:cubicBezTo>
                  <a:pt x="3948923" y="907781"/>
                  <a:pt x="3925845" y="909825"/>
                  <a:pt x="3906613" y="913911"/>
                </a:cubicBezTo>
                <a:cubicBezTo>
                  <a:pt x="3887382" y="917998"/>
                  <a:pt x="3871757" y="923527"/>
                  <a:pt x="3859737" y="930498"/>
                </a:cubicBezTo>
                <a:cubicBezTo>
                  <a:pt x="3847717" y="937470"/>
                  <a:pt x="3838943" y="945763"/>
                  <a:pt x="3833414" y="955379"/>
                </a:cubicBezTo>
                <a:cubicBezTo>
                  <a:pt x="3827885" y="964995"/>
                  <a:pt x="3825120" y="975572"/>
                  <a:pt x="3825120" y="987111"/>
                </a:cubicBezTo>
                <a:lnTo>
                  <a:pt x="3825120" y="1015958"/>
                </a:lnTo>
                <a:cubicBezTo>
                  <a:pt x="3825120" y="1031824"/>
                  <a:pt x="3830769" y="1045406"/>
                  <a:pt x="3842068" y="1056705"/>
                </a:cubicBezTo>
                <a:cubicBezTo>
                  <a:pt x="3853367" y="1068003"/>
                  <a:pt x="3866949" y="1073652"/>
                  <a:pt x="3882815" y="1073652"/>
                </a:cubicBezTo>
                <a:lnTo>
                  <a:pt x="4048686" y="1073652"/>
                </a:lnTo>
                <a:cubicBezTo>
                  <a:pt x="4052532" y="1073652"/>
                  <a:pt x="4055897" y="1072210"/>
                  <a:pt x="4058782" y="1069325"/>
                </a:cubicBezTo>
                <a:cubicBezTo>
                  <a:pt x="4061667" y="1066440"/>
                  <a:pt x="4063109" y="1063075"/>
                  <a:pt x="4063109" y="1059229"/>
                </a:cubicBezTo>
                <a:lnTo>
                  <a:pt x="4063109" y="918599"/>
                </a:lnTo>
                <a:cubicBezTo>
                  <a:pt x="4063109" y="897444"/>
                  <a:pt x="4059984" y="879776"/>
                  <a:pt x="4053734" y="865592"/>
                </a:cubicBezTo>
                <a:cubicBezTo>
                  <a:pt x="4047483" y="851409"/>
                  <a:pt x="4039070" y="839990"/>
                  <a:pt x="4028493" y="831336"/>
                </a:cubicBezTo>
                <a:cubicBezTo>
                  <a:pt x="4017915" y="822682"/>
                  <a:pt x="4005535" y="816432"/>
                  <a:pt x="3991352" y="812586"/>
                </a:cubicBezTo>
                <a:cubicBezTo>
                  <a:pt x="3977169" y="808739"/>
                  <a:pt x="3962144" y="806816"/>
                  <a:pt x="3946279" y="806816"/>
                </a:cubicBezTo>
                <a:close/>
                <a:moveTo>
                  <a:pt x="3661100" y="806816"/>
                </a:moveTo>
                <a:cubicBezTo>
                  <a:pt x="3643792" y="806816"/>
                  <a:pt x="3627205" y="809220"/>
                  <a:pt x="3611339" y="814028"/>
                </a:cubicBezTo>
                <a:cubicBezTo>
                  <a:pt x="3595473" y="818836"/>
                  <a:pt x="3581530" y="826288"/>
                  <a:pt x="3569510" y="836384"/>
                </a:cubicBezTo>
                <a:cubicBezTo>
                  <a:pt x="3557491" y="846481"/>
                  <a:pt x="3547875" y="859222"/>
                  <a:pt x="3540663" y="874607"/>
                </a:cubicBezTo>
                <a:cubicBezTo>
                  <a:pt x="3533451" y="889992"/>
                  <a:pt x="3529845" y="908262"/>
                  <a:pt x="3529845" y="929417"/>
                </a:cubicBezTo>
                <a:lnTo>
                  <a:pt x="3529845" y="1001534"/>
                </a:lnTo>
                <a:cubicBezTo>
                  <a:pt x="3529845" y="1021727"/>
                  <a:pt x="3536817" y="1038795"/>
                  <a:pt x="3550760" y="1052738"/>
                </a:cubicBezTo>
                <a:cubicBezTo>
                  <a:pt x="3564702" y="1066681"/>
                  <a:pt x="3581770" y="1073652"/>
                  <a:pt x="3601963" y="1073652"/>
                </a:cubicBezTo>
                <a:lnTo>
                  <a:pt x="3688505" y="1073652"/>
                </a:lnTo>
                <a:cubicBezTo>
                  <a:pt x="3688505" y="1089037"/>
                  <a:pt x="3682615" y="1100456"/>
                  <a:pt x="3670836" y="1107908"/>
                </a:cubicBezTo>
                <a:cubicBezTo>
                  <a:pt x="3659057" y="1115360"/>
                  <a:pt x="3645955" y="1119086"/>
                  <a:pt x="3631532" y="1119086"/>
                </a:cubicBezTo>
                <a:cubicBezTo>
                  <a:pt x="3620473" y="1119086"/>
                  <a:pt x="3609175" y="1117764"/>
                  <a:pt x="3597636" y="1115120"/>
                </a:cubicBezTo>
                <a:cubicBezTo>
                  <a:pt x="3586097" y="1112476"/>
                  <a:pt x="3575520" y="1109471"/>
                  <a:pt x="3565904" y="1106105"/>
                </a:cubicBezTo>
                <a:lnTo>
                  <a:pt x="3544269" y="1163800"/>
                </a:lnTo>
                <a:cubicBezTo>
                  <a:pt x="3562058" y="1171973"/>
                  <a:pt x="3580929" y="1178223"/>
                  <a:pt x="3600882" y="1182550"/>
                </a:cubicBezTo>
                <a:cubicBezTo>
                  <a:pt x="3620834" y="1186877"/>
                  <a:pt x="3638984" y="1189041"/>
                  <a:pt x="3655331" y="1189041"/>
                </a:cubicBezTo>
                <a:cubicBezTo>
                  <a:pt x="3672158" y="1189041"/>
                  <a:pt x="3687904" y="1186997"/>
                  <a:pt x="3702568" y="1182911"/>
                </a:cubicBezTo>
                <a:cubicBezTo>
                  <a:pt x="3717231" y="1178824"/>
                  <a:pt x="3729973" y="1172093"/>
                  <a:pt x="3740790" y="1162718"/>
                </a:cubicBezTo>
                <a:cubicBezTo>
                  <a:pt x="3751608" y="1153342"/>
                  <a:pt x="3760021" y="1141443"/>
                  <a:pt x="3766031" y="1127019"/>
                </a:cubicBezTo>
                <a:cubicBezTo>
                  <a:pt x="3772041" y="1112596"/>
                  <a:pt x="3775046" y="1094807"/>
                  <a:pt x="3775046" y="1073652"/>
                </a:cubicBezTo>
                <a:lnTo>
                  <a:pt x="3775046" y="842875"/>
                </a:lnTo>
                <a:cubicBezTo>
                  <a:pt x="3758219" y="830855"/>
                  <a:pt x="3739949" y="821841"/>
                  <a:pt x="3720237" y="815831"/>
                </a:cubicBezTo>
                <a:cubicBezTo>
                  <a:pt x="3700524" y="809821"/>
                  <a:pt x="3680812" y="806816"/>
                  <a:pt x="3661100" y="806816"/>
                </a:cubicBezTo>
                <a:close/>
                <a:moveTo>
                  <a:pt x="3235387" y="806816"/>
                </a:moveTo>
                <a:cubicBezTo>
                  <a:pt x="3210867" y="806816"/>
                  <a:pt x="3191515" y="813788"/>
                  <a:pt x="3177332" y="827730"/>
                </a:cubicBezTo>
                <a:cubicBezTo>
                  <a:pt x="3163149" y="841673"/>
                  <a:pt x="3156057" y="858500"/>
                  <a:pt x="3156057" y="878213"/>
                </a:cubicBezTo>
                <a:lnTo>
                  <a:pt x="3156057" y="961870"/>
                </a:lnTo>
                <a:cubicBezTo>
                  <a:pt x="3156057" y="983024"/>
                  <a:pt x="3159182" y="1000813"/>
                  <a:pt x="3165432" y="1015237"/>
                </a:cubicBezTo>
                <a:cubicBezTo>
                  <a:pt x="3171683" y="1029660"/>
                  <a:pt x="3180096" y="1041199"/>
                  <a:pt x="3190674" y="1049853"/>
                </a:cubicBezTo>
                <a:cubicBezTo>
                  <a:pt x="3201251" y="1058507"/>
                  <a:pt x="3213511" y="1064638"/>
                  <a:pt x="3227454" y="1068243"/>
                </a:cubicBezTo>
                <a:cubicBezTo>
                  <a:pt x="3241397" y="1071849"/>
                  <a:pt x="3256301" y="1073652"/>
                  <a:pt x="3272167" y="1073652"/>
                </a:cubicBezTo>
                <a:cubicBezTo>
                  <a:pt x="3281302" y="1073652"/>
                  <a:pt x="3291158" y="1073051"/>
                  <a:pt x="3301735" y="1071849"/>
                </a:cubicBezTo>
                <a:cubicBezTo>
                  <a:pt x="3312313" y="1070647"/>
                  <a:pt x="3323010" y="1068724"/>
                  <a:pt x="3333828" y="1066080"/>
                </a:cubicBezTo>
                <a:cubicBezTo>
                  <a:pt x="3344645" y="1063436"/>
                  <a:pt x="3355223" y="1060310"/>
                  <a:pt x="3365560" y="1056705"/>
                </a:cubicBezTo>
                <a:cubicBezTo>
                  <a:pt x="3375896" y="1053099"/>
                  <a:pt x="3385392" y="1049132"/>
                  <a:pt x="3394046" y="1044805"/>
                </a:cubicBezTo>
                <a:lnTo>
                  <a:pt x="3379623" y="981341"/>
                </a:lnTo>
                <a:cubicBezTo>
                  <a:pt x="3368565" y="987111"/>
                  <a:pt x="3354862" y="992279"/>
                  <a:pt x="3338515" y="996847"/>
                </a:cubicBezTo>
                <a:cubicBezTo>
                  <a:pt x="3322169" y="1001414"/>
                  <a:pt x="3306303" y="1003698"/>
                  <a:pt x="3290917" y="1003698"/>
                </a:cubicBezTo>
                <a:cubicBezTo>
                  <a:pt x="3281783" y="1003698"/>
                  <a:pt x="3273489" y="1002616"/>
                  <a:pt x="3266037" y="1000453"/>
                </a:cubicBezTo>
                <a:cubicBezTo>
                  <a:pt x="3258585" y="998289"/>
                  <a:pt x="3252935" y="994563"/>
                  <a:pt x="3249089" y="989274"/>
                </a:cubicBezTo>
                <a:cubicBezTo>
                  <a:pt x="3272167" y="983986"/>
                  <a:pt x="3292600" y="976654"/>
                  <a:pt x="3310389" y="967278"/>
                </a:cubicBezTo>
                <a:cubicBezTo>
                  <a:pt x="3328179" y="957903"/>
                  <a:pt x="3343323" y="947446"/>
                  <a:pt x="3355824" y="935907"/>
                </a:cubicBezTo>
                <a:cubicBezTo>
                  <a:pt x="3368324" y="924368"/>
                  <a:pt x="3377820" y="912228"/>
                  <a:pt x="3384310" y="899488"/>
                </a:cubicBezTo>
                <a:cubicBezTo>
                  <a:pt x="3390801" y="886747"/>
                  <a:pt x="3394046" y="874367"/>
                  <a:pt x="3394046" y="862347"/>
                </a:cubicBezTo>
                <a:cubicBezTo>
                  <a:pt x="3394046" y="846962"/>
                  <a:pt x="3388157" y="833860"/>
                  <a:pt x="3376377" y="823043"/>
                </a:cubicBezTo>
                <a:cubicBezTo>
                  <a:pt x="3364598" y="812225"/>
                  <a:pt x="3346448" y="806816"/>
                  <a:pt x="3321928" y="806816"/>
                </a:cubicBezTo>
                <a:close/>
                <a:moveTo>
                  <a:pt x="2774703" y="806816"/>
                </a:moveTo>
                <a:cubicBezTo>
                  <a:pt x="2765569" y="806816"/>
                  <a:pt x="2755712" y="807417"/>
                  <a:pt x="2745135" y="808619"/>
                </a:cubicBezTo>
                <a:cubicBezTo>
                  <a:pt x="2734558" y="809821"/>
                  <a:pt x="2723860" y="811744"/>
                  <a:pt x="2713043" y="814389"/>
                </a:cubicBezTo>
                <a:cubicBezTo>
                  <a:pt x="2702225" y="817033"/>
                  <a:pt x="2691768" y="820158"/>
                  <a:pt x="2681671" y="823764"/>
                </a:cubicBezTo>
                <a:cubicBezTo>
                  <a:pt x="2671575" y="827370"/>
                  <a:pt x="2662199" y="831336"/>
                  <a:pt x="2653545" y="835663"/>
                </a:cubicBezTo>
                <a:lnTo>
                  <a:pt x="2667969" y="899848"/>
                </a:lnTo>
                <a:cubicBezTo>
                  <a:pt x="2678546" y="894079"/>
                  <a:pt x="2692128" y="888910"/>
                  <a:pt x="2708715" y="884343"/>
                </a:cubicBezTo>
                <a:cubicBezTo>
                  <a:pt x="2725303" y="879775"/>
                  <a:pt x="2741048" y="877492"/>
                  <a:pt x="2755953" y="877492"/>
                </a:cubicBezTo>
                <a:cubicBezTo>
                  <a:pt x="2768934" y="877492"/>
                  <a:pt x="2779992" y="879775"/>
                  <a:pt x="2789127" y="884343"/>
                </a:cubicBezTo>
                <a:cubicBezTo>
                  <a:pt x="2798262" y="888910"/>
                  <a:pt x="2803310" y="896723"/>
                  <a:pt x="2804272" y="907781"/>
                </a:cubicBezTo>
                <a:cubicBezTo>
                  <a:pt x="2777348" y="907781"/>
                  <a:pt x="2754270" y="909825"/>
                  <a:pt x="2735039" y="913911"/>
                </a:cubicBezTo>
                <a:cubicBezTo>
                  <a:pt x="2715807" y="917998"/>
                  <a:pt x="2700182" y="923527"/>
                  <a:pt x="2688162" y="930498"/>
                </a:cubicBezTo>
                <a:cubicBezTo>
                  <a:pt x="2676142" y="937470"/>
                  <a:pt x="2667368" y="945763"/>
                  <a:pt x="2661839" y="955379"/>
                </a:cubicBezTo>
                <a:cubicBezTo>
                  <a:pt x="2656310" y="964995"/>
                  <a:pt x="2653545" y="975572"/>
                  <a:pt x="2653545" y="987111"/>
                </a:cubicBezTo>
                <a:lnTo>
                  <a:pt x="2653545" y="1015958"/>
                </a:lnTo>
                <a:cubicBezTo>
                  <a:pt x="2653545" y="1031824"/>
                  <a:pt x="2659195" y="1045406"/>
                  <a:pt x="2670493" y="1056705"/>
                </a:cubicBezTo>
                <a:cubicBezTo>
                  <a:pt x="2681791" y="1068003"/>
                  <a:pt x="2695374" y="1073652"/>
                  <a:pt x="2711240" y="1073652"/>
                </a:cubicBezTo>
                <a:lnTo>
                  <a:pt x="2877111" y="1073652"/>
                </a:lnTo>
                <a:cubicBezTo>
                  <a:pt x="2880957" y="1073652"/>
                  <a:pt x="2884323" y="1072210"/>
                  <a:pt x="2887207" y="1069325"/>
                </a:cubicBezTo>
                <a:cubicBezTo>
                  <a:pt x="2890092" y="1066440"/>
                  <a:pt x="2891534" y="1063075"/>
                  <a:pt x="2891534" y="1059229"/>
                </a:cubicBezTo>
                <a:lnTo>
                  <a:pt x="2891534" y="918599"/>
                </a:lnTo>
                <a:cubicBezTo>
                  <a:pt x="2891534" y="897444"/>
                  <a:pt x="2888409" y="879776"/>
                  <a:pt x="2882159" y="865592"/>
                </a:cubicBezTo>
                <a:cubicBezTo>
                  <a:pt x="2875909" y="851409"/>
                  <a:pt x="2867495" y="839990"/>
                  <a:pt x="2856918" y="831336"/>
                </a:cubicBezTo>
                <a:cubicBezTo>
                  <a:pt x="2846340" y="822682"/>
                  <a:pt x="2833960" y="816432"/>
                  <a:pt x="2819777" y="812586"/>
                </a:cubicBezTo>
                <a:cubicBezTo>
                  <a:pt x="2805594" y="808739"/>
                  <a:pt x="2790569" y="806816"/>
                  <a:pt x="2774703" y="806816"/>
                </a:cubicBezTo>
                <a:close/>
                <a:moveTo>
                  <a:pt x="2046531" y="806816"/>
                </a:moveTo>
                <a:cubicBezTo>
                  <a:pt x="2042684" y="806816"/>
                  <a:pt x="2039319" y="808259"/>
                  <a:pt x="2036434" y="811143"/>
                </a:cubicBezTo>
                <a:cubicBezTo>
                  <a:pt x="2033550" y="814028"/>
                  <a:pt x="2032107" y="817393"/>
                  <a:pt x="2032107" y="821240"/>
                </a:cubicBezTo>
                <a:lnTo>
                  <a:pt x="2032107" y="1174617"/>
                </a:lnTo>
                <a:cubicBezTo>
                  <a:pt x="2032107" y="1178464"/>
                  <a:pt x="2033550" y="1181829"/>
                  <a:pt x="2036434" y="1184714"/>
                </a:cubicBezTo>
                <a:cubicBezTo>
                  <a:pt x="2039319" y="1187598"/>
                  <a:pt x="2042684" y="1189041"/>
                  <a:pt x="2046531" y="1189041"/>
                </a:cubicBezTo>
                <a:lnTo>
                  <a:pt x="2104225" y="1189041"/>
                </a:lnTo>
                <a:cubicBezTo>
                  <a:pt x="2108071" y="1189041"/>
                  <a:pt x="2111437" y="1187598"/>
                  <a:pt x="2114322" y="1184714"/>
                </a:cubicBezTo>
                <a:cubicBezTo>
                  <a:pt x="2117206" y="1181829"/>
                  <a:pt x="2118649" y="1178464"/>
                  <a:pt x="2118649" y="1174617"/>
                </a:cubicBezTo>
                <a:lnTo>
                  <a:pt x="2118649" y="1066440"/>
                </a:lnTo>
                <a:lnTo>
                  <a:pt x="2160477" y="1066440"/>
                </a:lnTo>
                <a:cubicBezTo>
                  <a:pt x="2182593" y="1066440"/>
                  <a:pt x="2201945" y="1062835"/>
                  <a:pt x="2218532" y="1055623"/>
                </a:cubicBezTo>
                <a:cubicBezTo>
                  <a:pt x="2235119" y="1048411"/>
                  <a:pt x="2248821" y="1038915"/>
                  <a:pt x="2259639" y="1027136"/>
                </a:cubicBezTo>
                <a:cubicBezTo>
                  <a:pt x="2270457" y="1015357"/>
                  <a:pt x="2278510" y="1001775"/>
                  <a:pt x="2283799" y="986390"/>
                </a:cubicBezTo>
                <a:cubicBezTo>
                  <a:pt x="2289087" y="971004"/>
                  <a:pt x="2291731" y="955379"/>
                  <a:pt x="2291731" y="939513"/>
                </a:cubicBezTo>
                <a:cubicBezTo>
                  <a:pt x="2291731" y="923166"/>
                  <a:pt x="2288967" y="907060"/>
                  <a:pt x="2283438" y="891194"/>
                </a:cubicBezTo>
                <a:cubicBezTo>
                  <a:pt x="2277909" y="875328"/>
                  <a:pt x="2269615" y="861145"/>
                  <a:pt x="2258557" y="848645"/>
                </a:cubicBezTo>
                <a:cubicBezTo>
                  <a:pt x="2247499" y="836144"/>
                  <a:pt x="2233797" y="826048"/>
                  <a:pt x="2217450" y="818355"/>
                </a:cubicBezTo>
                <a:cubicBezTo>
                  <a:pt x="2201103" y="810662"/>
                  <a:pt x="2182112" y="806816"/>
                  <a:pt x="2160477" y="806816"/>
                </a:cubicBezTo>
                <a:close/>
                <a:moveTo>
                  <a:pt x="1732206" y="806816"/>
                </a:moveTo>
                <a:cubicBezTo>
                  <a:pt x="1728359" y="806816"/>
                  <a:pt x="1724994" y="808259"/>
                  <a:pt x="1722109" y="811143"/>
                </a:cubicBezTo>
                <a:cubicBezTo>
                  <a:pt x="1719225" y="814028"/>
                  <a:pt x="1717782" y="817393"/>
                  <a:pt x="1717782" y="821240"/>
                </a:cubicBezTo>
                <a:lnTo>
                  <a:pt x="1717782" y="968360"/>
                </a:lnTo>
                <a:cubicBezTo>
                  <a:pt x="1717782" y="988072"/>
                  <a:pt x="1719705" y="1004659"/>
                  <a:pt x="1723552" y="1018121"/>
                </a:cubicBezTo>
                <a:cubicBezTo>
                  <a:pt x="1727398" y="1031583"/>
                  <a:pt x="1732807" y="1042401"/>
                  <a:pt x="1739778" y="1050575"/>
                </a:cubicBezTo>
                <a:cubicBezTo>
                  <a:pt x="1746750" y="1058748"/>
                  <a:pt x="1755043" y="1064637"/>
                  <a:pt x="1764659" y="1068243"/>
                </a:cubicBezTo>
                <a:cubicBezTo>
                  <a:pt x="1774275" y="1071849"/>
                  <a:pt x="1785092" y="1073652"/>
                  <a:pt x="1797112" y="1073652"/>
                </a:cubicBezTo>
                <a:cubicBezTo>
                  <a:pt x="1812978" y="1073652"/>
                  <a:pt x="1828603" y="1070768"/>
                  <a:pt x="1843988" y="1064998"/>
                </a:cubicBezTo>
                <a:cubicBezTo>
                  <a:pt x="1859373" y="1059229"/>
                  <a:pt x="1872595" y="1052257"/>
                  <a:pt x="1883653" y="1044084"/>
                </a:cubicBezTo>
                <a:lnTo>
                  <a:pt x="1883653" y="1073652"/>
                </a:lnTo>
                <a:lnTo>
                  <a:pt x="1955771" y="1073652"/>
                </a:lnTo>
                <a:cubicBezTo>
                  <a:pt x="1959617" y="1073652"/>
                  <a:pt x="1962983" y="1072210"/>
                  <a:pt x="1965868" y="1069325"/>
                </a:cubicBezTo>
                <a:cubicBezTo>
                  <a:pt x="1968752" y="1066440"/>
                  <a:pt x="1970195" y="1063075"/>
                  <a:pt x="1970195" y="1059229"/>
                </a:cubicBezTo>
                <a:lnTo>
                  <a:pt x="1970195" y="821240"/>
                </a:lnTo>
                <a:cubicBezTo>
                  <a:pt x="1970195" y="817393"/>
                  <a:pt x="1968752" y="814028"/>
                  <a:pt x="1965868" y="811143"/>
                </a:cubicBezTo>
                <a:cubicBezTo>
                  <a:pt x="1962983" y="808259"/>
                  <a:pt x="1959617" y="806816"/>
                  <a:pt x="1955771" y="806816"/>
                </a:cubicBezTo>
                <a:lnTo>
                  <a:pt x="1898077" y="806816"/>
                </a:lnTo>
                <a:cubicBezTo>
                  <a:pt x="1894231" y="806816"/>
                  <a:pt x="1890865" y="808259"/>
                  <a:pt x="1887980" y="811143"/>
                </a:cubicBezTo>
                <a:cubicBezTo>
                  <a:pt x="1885096" y="814028"/>
                  <a:pt x="1883653" y="817393"/>
                  <a:pt x="1883653" y="821240"/>
                </a:cubicBezTo>
                <a:lnTo>
                  <a:pt x="1883653" y="983505"/>
                </a:lnTo>
                <a:cubicBezTo>
                  <a:pt x="1878365" y="988794"/>
                  <a:pt x="1871273" y="993601"/>
                  <a:pt x="1862379" y="997929"/>
                </a:cubicBezTo>
                <a:cubicBezTo>
                  <a:pt x="1853484" y="1002256"/>
                  <a:pt x="1844710" y="1004419"/>
                  <a:pt x="1836055" y="1004419"/>
                </a:cubicBezTo>
                <a:cubicBezTo>
                  <a:pt x="1827401" y="1004419"/>
                  <a:pt x="1819949" y="1001775"/>
                  <a:pt x="1813699" y="996486"/>
                </a:cubicBezTo>
                <a:cubicBezTo>
                  <a:pt x="1807449" y="991197"/>
                  <a:pt x="1804324" y="982063"/>
                  <a:pt x="1804324" y="969081"/>
                </a:cubicBezTo>
                <a:lnTo>
                  <a:pt x="1804324" y="821240"/>
                </a:lnTo>
                <a:cubicBezTo>
                  <a:pt x="1804324" y="817393"/>
                  <a:pt x="1802881" y="814028"/>
                  <a:pt x="1799997" y="811143"/>
                </a:cubicBezTo>
                <a:cubicBezTo>
                  <a:pt x="1797112" y="808259"/>
                  <a:pt x="1793746" y="806816"/>
                  <a:pt x="1789900" y="806816"/>
                </a:cubicBezTo>
                <a:close/>
                <a:moveTo>
                  <a:pt x="4132506" y="691427"/>
                </a:moveTo>
                <a:cubicBezTo>
                  <a:pt x="4128659" y="691427"/>
                  <a:pt x="4125294" y="692870"/>
                  <a:pt x="4122409" y="695755"/>
                </a:cubicBezTo>
                <a:cubicBezTo>
                  <a:pt x="4119525" y="698640"/>
                  <a:pt x="4118082" y="702005"/>
                  <a:pt x="4118082" y="705851"/>
                </a:cubicBezTo>
                <a:lnTo>
                  <a:pt x="4118082" y="948888"/>
                </a:lnTo>
                <a:cubicBezTo>
                  <a:pt x="4118082" y="970524"/>
                  <a:pt x="4120847" y="989154"/>
                  <a:pt x="4126376" y="1004780"/>
                </a:cubicBezTo>
                <a:cubicBezTo>
                  <a:pt x="4131905" y="1020405"/>
                  <a:pt x="4139717" y="1033266"/>
                  <a:pt x="4149814" y="1043363"/>
                </a:cubicBezTo>
                <a:cubicBezTo>
                  <a:pt x="4159911" y="1053459"/>
                  <a:pt x="4171810" y="1061032"/>
                  <a:pt x="4185513" y="1066080"/>
                </a:cubicBezTo>
                <a:cubicBezTo>
                  <a:pt x="4199215" y="1071128"/>
                  <a:pt x="4214239" y="1073652"/>
                  <a:pt x="4230586" y="1073652"/>
                </a:cubicBezTo>
                <a:cubicBezTo>
                  <a:pt x="4249337" y="1073652"/>
                  <a:pt x="4268328" y="1070527"/>
                  <a:pt x="4287559" y="1064277"/>
                </a:cubicBezTo>
                <a:cubicBezTo>
                  <a:pt x="4284194" y="1053219"/>
                  <a:pt x="4280948" y="1041920"/>
                  <a:pt x="4277823" y="1030382"/>
                </a:cubicBezTo>
                <a:cubicBezTo>
                  <a:pt x="4274699" y="1018843"/>
                  <a:pt x="4271694" y="1007304"/>
                  <a:pt x="4268809" y="995765"/>
                </a:cubicBezTo>
                <a:cubicBezTo>
                  <a:pt x="4265924" y="996727"/>
                  <a:pt x="4263159" y="997207"/>
                  <a:pt x="4260515" y="997207"/>
                </a:cubicBezTo>
                <a:lnTo>
                  <a:pt x="4252221" y="997207"/>
                </a:lnTo>
                <a:cubicBezTo>
                  <a:pt x="4238279" y="997207"/>
                  <a:pt x="4226860" y="993361"/>
                  <a:pt x="4217965" y="985668"/>
                </a:cubicBezTo>
                <a:cubicBezTo>
                  <a:pt x="4209071" y="977976"/>
                  <a:pt x="4204624" y="965716"/>
                  <a:pt x="4204624" y="948888"/>
                </a:cubicBezTo>
                <a:lnTo>
                  <a:pt x="4204624" y="824846"/>
                </a:lnTo>
                <a:lnTo>
                  <a:pt x="4265924" y="824846"/>
                </a:lnTo>
                <a:cubicBezTo>
                  <a:pt x="4269770" y="824846"/>
                  <a:pt x="4273135" y="823403"/>
                  <a:pt x="4276021" y="820519"/>
                </a:cubicBezTo>
                <a:cubicBezTo>
                  <a:pt x="4278905" y="817634"/>
                  <a:pt x="4280347" y="814268"/>
                  <a:pt x="4280347" y="810422"/>
                </a:cubicBezTo>
                <a:lnTo>
                  <a:pt x="4280347" y="759940"/>
                </a:lnTo>
                <a:cubicBezTo>
                  <a:pt x="4280347" y="756093"/>
                  <a:pt x="4278905" y="752728"/>
                  <a:pt x="4276021" y="749843"/>
                </a:cubicBezTo>
                <a:cubicBezTo>
                  <a:pt x="4273136" y="746958"/>
                  <a:pt x="4269770" y="745516"/>
                  <a:pt x="4265924" y="745516"/>
                </a:cubicBezTo>
                <a:lnTo>
                  <a:pt x="4204624" y="745516"/>
                </a:lnTo>
                <a:lnTo>
                  <a:pt x="4204624" y="705851"/>
                </a:lnTo>
                <a:cubicBezTo>
                  <a:pt x="4204624" y="702005"/>
                  <a:pt x="4203181" y="698640"/>
                  <a:pt x="4200297" y="695755"/>
                </a:cubicBezTo>
                <a:cubicBezTo>
                  <a:pt x="4197412" y="692870"/>
                  <a:pt x="4194047" y="691427"/>
                  <a:pt x="4190200" y="691427"/>
                </a:cubicBezTo>
                <a:close/>
                <a:moveTo>
                  <a:pt x="2960931" y="691427"/>
                </a:moveTo>
                <a:cubicBezTo>
                  <a:pt x="2957084" y="691427"/>
                  <a:pt x="2953719" y="692870"/>
                  <a:pt x="2950834" y="695755"/>
                </a:cubicBezTo>
                <a:cubicBezTo>
                  <a:pt x="2947949" y="698640"/>
                  <a:pt x="2946507" y="702005"/>
                  <a:pt x="2946507" y="705851"/>
                </a:cubicBezTo>
                <a:lnTo>
                  <a:pt x="2946507" y="948888"/>
                </a:lnTo>
                <a:cubicBezTo>
                  <a:pt x="2946507" y="970524"/>
                  <a:pt x="2949272" y="989154"/>
                  <a:pt x="2954801" y="1004780"/>
                </a:cubicBezTo>
                <a:cubicBezTo>
                  <a:pt x="2960330" y="1020405"/>
                  <a:pt x="2968143" y="1033266"/>
                  <a:pt x="2978239" y="1043363"/>
                </a:cubicBezTo>
                <a:cubicBezTo>
                  <a:pt x="2988335" y="1053459"/>
                  <a:pt x="3000235" y="1061032"/>
                  <a:pt x="3013937" y="1066080"/>
                </a:cubicBezTo>
                <a:cubicBezTo>
                  <a:pt x="3027640" y="1071128"/>
                  <a:pt x="3042664" y="1073652"/>
                  <a:pt x="3059011" y="1073652"/>
                </a:cubicBezTo>
                <a:cubicBezTo>
                  <a:pt x="3077762" y="1073652"/>
                  <a:pt x="3096753" y="1070527"/>
                  <a:pt x="3115984" y="1064277"/>
                </a:cubicBezTo>
                <a:cubicBezTo>
                  <a:pt x="3112619" y="1053219"/>
                  <a:pt x="3109373" y="1041920"/>
                  <a:pt x="3106248" y="1030382"/>
                </a:cubicBezTo>
                <a:cubicBezTo>
                  <a:pt x="3103124" y="1018843"/>
                  <a:pt x="3100119" y="1007304"/>
                  <a:pt x="3097233" y="995765"/>
                </a:cubicBezTo>
                <a:cubicBezTo>
                  <a:pt x="3094349" y="996727"/>
                  <a:pt x="3091584" y="997207"/>
                  <a:pt x="3088940" y="997207"/>
                </a:cubicBezTo>
                <a:lnTo>
                  <a:pt x="3080646" y="997207"/>
                </a:lnTo>
                <a:cubicBezTo>
                  <a:pt x="3066704" y="997207"/>
                  <a:pt x="3055285" y="993361"/>
                  <a:pt x="3046390" y="985668"/>
                </a:cubicBezTo>
                <a:cubicBezTo>
                  <a:pt x="3037496" y="977976"/>
                  <a:pt x="3033049" y="965716"/>
                  <a:pt x="3033049" y="948888"/>
                </a:cubicBezTo>
                <a:lnTo>
                  <a:pt x="3033049" y="824846"/>
                </a:lnTo>
                <a:lnTo>
                  <a:pt x="3094349" y="824846"/>
                </a:lnTo>
                <a:cubicBezTo>
                  <a:pt x="3098195" y="824846"/>
                  <a:pt x="3101561" y="823403"/>
                  <a:pt x="3104445" y="820519"/>
                </a:cubicBezTo>
                <a:cubicBezTo>
                  <a:pt x="3107330" y="817634"/>
                  <a:pt x="3108772" y="814268"/>
                  <a:pt x="3108772" y="810422"/>
                </a:cubicBezTo>
                <a:lnTo>
                  <a:pt x="3108772" y="759940"/>
                </a:lnTo>
                <a:cubicBezTo>
                  <a:pt x="3108772" y="756093"/>
                  <a:pt x="3107330" y="752728"/>
                  <a:pt x="3104445" y="749843"/>
                </a:cubicBezTo>
                <a:cubicBezTo>
                  <a:pt x="3101561" y="746958"/>
                  <a:pt x="3098195" y="745516"/>
                  <a:pt x="3094349" y="745516"/>
                </a:cubicBezTo>
                <a:lnTo>
                  <a:pt x="3033049" y="745516"/>
                </a:lnTo>
                <a:lnTo>
                  <a:pt x="3033049" y="705851"/>
                </a:lnTo>
                <a:cubicBezTo>
                  <a:pt x="3033049" y="702005"/>
                  <a:pt x="3031606" y="698640"/>
                  <a:pt x="3028722" y="695755"/>
                </a:cubicBezTo>
                <a:cubicBezTo>
                  <a:pt x="3025837" y="692870"/>
                  <a:pt x="3022471" y="691427"/>
                  <a:pt x="3018625" y="691427"/>
                </a:cubicBezTo>
                <a:close/>
                <a:moveTo>
                  <a:pt x="2526727" y="691427"/>
                </a:moveTo>
                <a:cubicBezTo>
                  <a:pt x="2522880" y="691427"/>
                  <a:pt x="2519515" y="692870"/>
                  <a:pt x="2516630" y="695755"/>
                </a:cubicBezTo>
                <a:cubicBezTo>
                  <a:pt x="2513746" y="698640"/>
                  <a:pt x="2512303" y="702005"/>
                  <a:pt x="2512303" y="705851"/>
                </a:cubicBezTo>
                <a:lnTo>
                  <a:pt x="2512303" y="814028"/>
                </a:lnTo>
                <a:lnTo>
                  <a:pt x="2470475" y="814028"/>
                </a:lnTo>
                <a:cubicBezTo>
                  <a:pt x="2448359" y="814028"/>
                  <a:pt x="2429007" y="817634"/>
                  <a:pt x="2412420" y="824846"/>
                </a:cubicBezTo>
                <a:cubicBezTo>
                  <a:pt x="2395833" y="832057"/>
                  <a:pt x="2382131" y="841673"/>
                  <a:pt x="2371313" y="853693"/>
                </a:cubicBezTo>
                <a:cubicBezTo>
                  <a:pt x="2360495" y="865712"/>
                  <a:pt x="2352442" y="879415"/>
                  <a:pt x="2347153" y="894800"/>
                </a:cubicBezTo>
                <a:cubicBezTo>
                  <a:pt x="2341865" y="910185"/>
                  <a:pt x="2339220" y="925811"/>
                  <a:pt x="2339220" y="941677"/>
                </a:cubicBezTo>
                <a:cubicBezTo>
                  <a:pt x="2339220" y="958023"/>
                  <a:pt x="2341985" y="974130"/>
                  <a:pt x="2347514" y="989996"/>
                </a:cubicBezTo>
                <a:cubicBezTo>
                  <a:pt x="2353043" y="1005861"/>
                  <a:pt x="2361336" y="1019924"/>
                  <a:pt x="2372395" y="1032184"/>
                </a:cubicBezTo>
                <a:cubicBezTo>
                  <a:pt x="2383453" y="1044444"/>
                  <a:pt x="2397155" y="1054421"/>
                  <a:pt x="2413502" y="1062113"/>
                </a:cubicBezTo>
                <a:cubicBezTo>
                  <a:pt x="2429848" y="1069806"/>
                  <a:pt x="2448840" y="1073652"/>
                  <a:pt x="2470475" y="1073652"/>
                </a:cubicBezTo>
                <a:lnTo>
                  <a:pt x="2584421" y="1073652"/>
                </a:lnTo>
                <a:cubicBezTo>
                  <a:pt x="2588267" y="1073652"/>
                  <a:pt x="2591633" y="1072210"/>
                  <a:pt x="2594518" y="1069325"/>
                </a:cubicBezTo>
                <a:cubicBezTo>
                  <a:pt x="2597402" y="1066440"/>
                  <a:pt x="2598845" y="1063075"/>
                  <a:pt x="2598845" y="1059229"/>
                </a:cubicBezTo>
                <a:lnTo>
                  <a:pt x="2598845" y="705851"/>
                </a:lnTo>
                <a:cubicBezTo>
                  <a:pt x="2598845" y="702005"/>
                  <a:pt x="2597402" y="698640"/>
                  <a:pt x="2594518" y="695755"/>
                </a:cubicBezTo>
                <a:cubicBezTo>
                  <a:pt x="2591633" y="692870"/>
                  <a:pt x="2588267" y="691427"/>
                  <a:pt x="2584421" y="691427"/>
                </a:cubicBezTo>
                <a:close/>
                <a:moveTo>
                  <a:pt x="393695" y="0"/>
                </a:moveTo>
                <a:lnTo>
                  <a:pt x="5854705" y="0"/>
                </a:lnTo>
                <a:cubicBezTo>
                  <a:pt x="6072137" y="0"/>
                  <a:pt x="6248400" y="176263"/>
                  <a:pt x="6248400" y="393695"/>
                </a:cubicBezTo>
                <a:lnTo>
                  <a:pt x="6248400" y="5626105"/>
                </a:lnTo>
                <a:cubicBezTo>
                  <a:pt x="6248400" y="5843537"/>
                  <a:pt x="6072137" y="6019800"/>
                  <a:pt x="5854705" y="6019800"/>
                </a:cubicBezTo>
                <a:lnTo>
                  <a:pt x="393695" y="6019800"/>
                </a:lnTo>
                <a:cubicBezTo>
                  <a:pt x="176263" y="6019800"/>
                  <a:pt x="0" y="5843537"/>
                  <a:pt x="0" y="5626105"/>
                </a:cubicBezTo>
                <a:lnTo>
                  <a:pt x="0" y="393695"/>
                </a:lnTo>
                <a:cubicBezTo>
                  <a:pt x="0" y="176263"/>
                  <a:pt x="176263" y="0"/>
                  <a:pt x="393695" y="0"/>
                </a:cubicBezTo>
                <a:close/>
              </a:path>
            </a:pathLst>
          </a:custGeom>
          <a:solidFill>
            <a:srgbClr val="378F8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0C3FA828-8719-2D55-A7BE-19F12D508368}"/>
              </a:ext>
            </a:extLst>
          </p:cNvPr>
          <p:cNvSpPr txBox="1"/>
          <p:nvPr/>
        </p:nvSpPr>
        <p:spPr>
          <a:xfrm>
            <a:off x="3225364" y="5458000"/>
            <a:ext cx="4847457" cy="2614562"/>
          </a:xfrm>
          <a:prstGeom prst="rect">
            <a:avLst/>
          </a:prstGeom>
          <a:noFill/>
        </p:spPr>
        <p:txBody>
          <a:bodyPr wrap="square">
            <a:spAutoFit/>
          </a:bodyPr>
          <a:lstStyle/>
          <a:p>
            <a:pPr algn="ctr" rtl="1">
              <a:lnSpc>
                <a:spcPct val="150000"/>
              </a:lnSpc>
            </a:pPr>
            <a:r>
              <a:rPr lang="fa-IR" sz="2800" dirty="0">
                <a:solidFill>
                  <a:schemeClr val="bg1"/>
                </a:solidFill>
                <a:latin typeface="AbdoMaster-ExtraBold" panose="02000500030000020004" pitchFamily="50" charset="-78"/>
                <a:cs typeface="AbdoMaster-ExtraBold" panose="02000500030000020004" pitchFamily="50" charset="-78"/>
              </a:rPr>
              <a:t>دروازه‌ی ریست مشخص می‌کند که چقدر از اطلاعات گذشته می‌تواند به فراموشی سپرده شود.</a:t>
            </a:r>
            <a:endParaRPr lang="en-US" sz="2800" dirty="0">
              <a:solidFill>
                <a:schemeClr val="bg1"/>
              </a:solidFill>
              <a:latin typeface="AbdoMaster-ExtraBold" panose="02000500030000020004" pitchFamily="50" charset="-78"/>
              <a:cs typeface="AbdoMaster-ExtraBold" panose="02000500030000020004" pitchFamily="50" charset="-78"/>
            </a:endParaRPr>
          </a:p>
        </p:txBody>
      </p:sp>
      <p:sp>
        <p:nvSpPr>
          <p:cNvPr id="19" name="TextBox 18">
            <a:extLst>
              <a:ext uri="{FF2B5EF4-FFF2-40B4-BE49-F238E27FC236}">
                <a16:creationId xmlns:a16="http://schemas.microsoft.com/office/drawing/2014/main" id="{B725B1A3-6407-572B-1C67-EC49B1E4AB5B}"/>
              </a:ext>
            </a:extLst>
          </p:cNvPr>
          <p:cNvSpPr txBox="1"/>
          <p:nvPr/>
        </p:nvSpPr>
        <p:spPr>
          <a:xfrm>
            <a:off x="9973757" y="5000757"/>
            <a:ext cx="5421519" cy="3260893"/>
          </a:xfrm>
          <a:prstGeom prst="rect">
            <a:avLst/>
          </a:prstGeom>
          <a:noFill/>
        </p:spPr>
        <p:txBody>
          <a:bodyPr wrap="square">
            <a:spAutoFit/>
          </a:bodyPr>
          <a:lstStyle/>
          <a:p>
            <a:pPr algn="ctr" rtl="1">
              <a:lnSpc>
                <a:spcPct val="150000"/>
              </a:lnSpc>
            </a:pPr>
            <a:r>
              <a:rPr lang="fa-IR" sz="2800" dirty="0">
                <a:solidFill>
                  <a:schemeClr val="bg1"/>
                </a:solidFill>
                <a:latin typeface="AbdoMaster-ExtraBold" panose="02000500030000020004" pitchFamily="50" charset="-78"/>
                <a:cs typeface="AbdoMaster-ExtraBold" panose="02000500030000020004" pitchFamily="50" charset="-78"/>
              </a:rPr>
              <a:t>وظیفه‌ی دروازه‌ی آپدیت</a:t>
            </a:r>
            <a:r>
              <a:rPr lang="en-US" sz="2800" dirty="0">
                <a:solidFill>
                  <a:schemeClr val="bg1"/>
                </a:solidFill>
                <a:latin typeface="AbdoMaster-ExtraBold" panose="02000500030000020004" pitchFamily="50" charset="-78"/>
                <a:cs typeface="AbdoMaster-ExtraBold" panose="02000500030000020004" pitchFamily="50" charset="-78"/>
              </a:rPr>
              <a:t> </a:t>
            </a:r>
            <a:r>
              <a:rPr lang="fa-IR" sz="2800" dirty="0">
                <a:solidFill>
                  <a:schemeClr val="bg1"/>
                </a:solidFill>
                <a:latin typeface="AbdoMaster-ExtraBold" panose="02000500030000020004" pitchFamily="50" charset="-78"/>
                <a:cs typeface="AbdoMaster-ExtraBold" panose="02000500030000020004" pitchFamily="50" charset="-78"/>
              </a:rPr>
              <a:t>مدیریت اطلاعات گذشته است و اینکه چه مقدار از این اطلاعات در توالی‌های قبلی برای ارسال به توالیِ بعدی مفید هستند.</a:t>
            </a:r>
            <a:endParaRPr lang="en-US" sz="2800" dirty="0">
              <a:solidFill>
                <a:schemeClr val="bg1"/>
              </a:solidFill>
              <a:latin typeface="AbdoMaster-ExtraBold" panose="02000500030000020004" pitchFamily="50" charset="-78"/>
              <a:cs typeface="AbdoMaster-ExtraBold" panose="02000500030000020004" pitchFamily="50" charset="-78"/>
            </a:endParaRPr>
          </a:p>
        </p:txBody>
      </p:sp>
    </p:spTree>
    <p:extLst>
      <p:ext uri="{BB962C8B-B14F-4D97-AF65-F5344CB8AC3E}">
        <p14:creationId xmlns:p14="http://schemas.microsoft.com/office/powerpoint/2010/main" val="323585497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BF56E0-933F-1C16-CD6C-B7342C3872D1}"/>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CA37575-C7C5-C5E5-91C6-953B4065BF2D}"/>
              </a:ext>
            </a:extLst>
          </p:cNvPr>
          <p:cNvSpPr/>
          <p:nvPr/>
        </p:nvSpPr>
        <p:spPr>
          <a:xfrm>
            <a:off x="1143000" y="0"/>
            <a:ext cx="16078200" cy="10325100"/>
          </a:xfrm>
          <a:prstGeom prst="roundRect">
            <a:avLst>
              <a:gd name="adj" fmla="val 0"/>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3514E5A-2678-1DB7-7862-008335D48406}"/>
              </a:ext>
            </a:extLst>
          </p:cNvPr>
          <p:cNvPicPr>
            <a:picLocks noChangeAspect="1"/>
          </p:cNvPicPr>
          <p:nvPr/>
        </p:nvPicPr>
        <p:blipFill rotWithShape="1">
          <a:blip r:embed="rId4">
            <a:extLst>
              <a:ext uri="{28A0092B-C50C-407E-A947-70E740481C1C}">
                <a14:useLocalDpi xmlns:a14="http://schemas.microsoft.com/office/drawing/2010/main" val="0"/>
              </a:ext>
            </a:extLst>
          </a:blip>
          <a:srcRect l="33190" r="34349"/>
          <a:stretch/>
        </p:blipFill>
        <p:spPr>
          <a:xfrm>
            <a:off x="9906000" y="2324101"/>
            <a:ext cx="6324600" cy="5715000"/>
          </a:xfrm>
          <a:prstGeom prst="rect">
            <a:avLst/>
          </a:prstGeom>
          <a:ln w="28575">
            <a:solidFill>
              <a:schemeClr val="tx1"/>
            </a:solidFill>
          </a:ln>
        </p:spPr>
      </p:pic>
      <p:sp>
        <p:nvSpPr>
          <p:cNvPr id="6" name="TextBox 5">
            <a:extLst>
              <a:ext uri="{FF2B5EF4-FFF2-40B4-BE49-F238E27FC236}">
                <a16:creationId xmlns:a16="http://schemas.microsoft.com/office/drawing/2014/main" id="{6D099E65-41FB-FC3A-71F3-7ADCE516844B}"/>
              </a:ext>
            </a:extLst>
          </p:cNvPr>
          <p:cNvSpPr txBox="1"/>
          <p:nvPr/>
        </p:nvSpPr>
        <p:spPr>
          <a:xfrm>
            <a:off x="7482840" y="723900"/>
            <a:ext cx="3322319" cy="707886"/>
          </a:xfrm>
          <a:prstGeom prst="rect">
            <a:avLst/>
          </a:prstGeom>
          <a:noFill/>
        </p:spPr>
        <p:txBody>
          <a:bodyPr wrap="square" rtlCol="0">
            <a:spAutoFit/>
          </a:bodyPr>
          <a:lstStyle/>
          <a:p>
            <a:pPr algn="ctr"/>
            <a:r>
              <a:rPr lang="en-US" sz="4000" dirty="0">
                <a:latin typeface="AbdoMaster-ExtraBold" panose="02000500030000020004" pitchFamily="50" charset="-78"/>
                <a:cs typeface="AbdoMaster-ExtraBold" panose="02000500030000020004" pitchFamily="50" charset="-78"/>
              </a:rPr>
              <a:t>Reset gate</a:t>
            </a:r>
          </a:p>
        </p:txBody>
      </p:sp>
      <p:sp>
        <p:nvSpPr>
          <p:cNvPr id="7" name="Rectangle 6">
            <a:extLst>
              <a:ext uri="{FF2B5EF4-FFF2-40B4-BE49-F238E27FC236}">
                <a16:creationId xmlns:a16="http://schemas.microsoft.com/office/drawing/2014/main" id="{55631518-D4F7-7404-378A-E6B8E02C7A2F}"/>
              </a:ext>
            </a:extLst>
          </p:cNvPr>
          <p:cNvSpPr/>
          <p:nvPr/>
        </p:nvSpPr>
        <p:spPr>
          <a:xfrm>
            <a:off x="2286000" y="2324101"/>
            <a:ext cx="6629400" cy="5715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267A92-CEE5-5796-9F09-9B89209EE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85" y="4563693"/>
            <a:ext cx="6275230" cy="876500"/>
          </a:xfrm>
          <a:prstGeom prst="rect">
            <a:avLst/>
          </a:prstGeom>
        </p:spPr>
      </p:pic>
      <p:sp>
        <p:nvSpPr>
          <p:cNvPr id="10" name="Rectangle: Rounded Corners 9">
            <a:extLst>
              <a:ext uri="{FF2B5EF4-FFF2-40B4-BE49-F238E27FC236}">
                <a16:creationId xmlns:a16="http://schemas.microsoft.com/office/drawing/2014/main" id="{F912AD2E-778A-3FFC-1912-CCE66B6E3B63}"/>
              </a:ext>
            </a:extLst>
          </p:cNvPr>
          <p:cNvSpPr/>
          <p:nvPr/>
        </p:nvSpPr>
        <p:spPr>
          <a:xfrm>
            <a:off x="11277600" y="4610100"/>
            <a:ext cx="1447800" cy="1828800"/>
          </a:xfrm>
          <a:prstGeom prst="roundRect">
            <a:avLst/>
          </a:prstGeom>
          <a:solidFill>
            <a:srgbClr val="7030A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002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par>
                          <p:cTn id="8" fill="hold">
                            <p:stCondLst>
                              <p:cond delay="1000"/>
                            </p:stCondLst>
                            <p:childTnLst>
                              <p:par>
                                <p:cTn id="9" presetID="26" presetClass="emph" presetSubtype="0" fill="hold" grpId="1"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par>
                          <p:cTn id="12" fill="hold">
                            <p:stCondLst>
                              <p:cond delay="2000"/>
                            </p:stCondLst>
                            <p:childTnLst>
                              <p:par>
                                <p:cTn id="13" presetID="26" presetClass="emph" presetSubtype="0" fill="hold" grpId="2"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par>
                          <p:cTn id="16" fill="hold">
                            <p:stCondLst>
                              <p:cond delay="3000"/>
                            </p:stCondLst>
                            <p:childTnLst>
                              <p:par>
                                <p:cTn id="17" presetID="26" presetClass="emph" presetSubtype="0" fill="hold" grpId="3" nodeType="afterEffect">
                                  <p:stCondLst>
                                    <p:cond delay="0"/>
                                  </p:stCondLst>
                                  <p:childTnLst>
                                    <p:animEffect transition="out" filter="fade">
                                      <p:cBhvr>
                                        <p:cTn id="18" dur="1000" tmFilter="0, 0; .2, .5; .8, .5; 1, 0"/>
                                        <p:tgtEl>
                                          <p:spTgt spid="10"/>
                                        </p:tgtEl>
                                      </p:cBhvr>
                                    </p:animEffect>
                                    <p:animScale>
                                      <p:cBhvr>
                                        <p:cTn id="19" dur="500" autoRev="1" fill="hold"/>
                                        <p:tgtEl>
                                          <p:spTgt spid="10"/>
                                        </p:tgtEl>
                                      </p:cBhvr>
                                      <p:by x="105000" y="105000"/>
                                    </p:animScale>
                                  </p:childTnLst>
                                </p:cTn>
                              </p:par>
                            </p:childTnLst>
                          </p:cTn>
                        </p:par>
                        <p:par>
                          <p:cTn id="20" fill="hold">
                            <p:stCondLst>
                              <p:cond delay="4000"/>
                            </p:stCondLst>
                            <p:childTnLst>
                              <p:par>
                                <p:cTn id="21" presetID="26" presetClass="emph" presetSubtype="0" fill="hold" grpId="4" nodeType="afterEffect">
                                  <p:stCondLst>
                                    <p:cond delay="0"/>
                                  </p:stCondLst>
                                  <p:childTnLst>
                                    <p:animEffect transition="out" filter="fade">
                                      <p:cBhvr>
                                        <p:cTn id="22" dur="1000" tmFilter="0, 0; .2, .5; .8, .5; 1, 0"/>
                                        <p:tgtEl>
                                          <p:spTgt spid="10"/>
                                        </p:tgtEl>
                                      </p:cBhvr>
                                    </p:animEffect>
                                    <p:animScale>
                                      <p:cBhvr>
                                        <p:cTn id="23" dur="500" autoRev="1" fill="hold"/>
                                        <p:tgtEl>
                                          <p:spTgt spid="10"/>
                                        </p:tgtEl>
                                      </p:cBhvr>
                                      <p:by x="105000" y="105000"/>
                                    </p:animScale>
                                  </p:childTnLst>
                                </p:cTn>
                              </p:par>
                            </p:childTnLst>
                          </p:cTn>
                        </p:par>
                        <p:par>
                          <p:cTn id="24" fill="hold">
                            <p:stCondLst>
                              <p:cond delay="5000"/>
                            </p:stCondLst>
                            <p:childTnLst>
                              <p:par>
                                <p:cTn id="25" presetID="26" presetClass="emph" presetSubtype="0" fill="hold" grpId="5" nodeType="afterEffect">
                                  <p:stCondLst>
                                    <p:cond delay="0"/>
                                  </p:stCondLst>
                                  <p:childTnLst>
                                    <p:animEffect transition="out" filter="fade">
                                      <p:cBhvr>
                                        <p:cTn id="26" dur="1000" tmFilter="0, 0; .2, .5; .8, .5; 1, 0"/>
                                        <p:tgtEl>
                                          <p:spTgt spid="10"/>
                                        </p:tgtEl>
                                      </p:cBhvr>
                                    </p:animEffect>
                                    <p:animScale>
                                      <p:cBhvr>
                                        <p:cTn id="2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0" grpId="4" animBg="1"/>
      <p:bldP spid="10" grpId="5"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BF56E0-933F-1C16-CD6C-B7342C3872D1}"/>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CA37575-C7C5-C5E5-91C6-953B4065BF2D}"/>
              </a:ext>
            </a:extLst>
          </p:cNvPr>
          <p:cNvSpPr/>
          <p:nvPr/>
        </p:nvSpPr>
        <p:spPr>
          <a:xfrm>
            <a:off x="1143000" y="0"/>
            <a:ext cx="16078200" cy="10325100"/>
          </a:xfrm>
          <a:prstGeom prst="roundRect">
            <a:avLst>
              <a:gd name="adj" fmla="val 0"/>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3514E5A-2678-1DB7-7862-008335D48406}"/>
              </a:ext>
            </a:extLst>
          </p:cNvPr>
          <p:cNvPicPr>
            <a:picLocks noChangeAspect="1"/>
          </p:cNvPicPr>
          <p:nvPr/>
        </p:nvPicPr>
        <p:blipFill rotWithShape="1">
          <a:blip r:embed="rId4">
            <a:extLst>
              <a:ext uri="{28A0092B-C50C-407E-A947-70E740481C1C}">
                <a14:useLocalDpi xmlns:a14="http://schemas.microsoft.com/office/drawing/2010/main" val="0"/>
              </a:ext>
            </a:extLst>
          </a:blip>
          <a:srcRect l="33190" r="34349"/>
          <a:stretch/>
        </p:blipFill>
        <p:spPr>
          <a:xfrm>
            <a:off x="9906000" y="2324101"/>
            <a:ext cx="6324600" cy="5715000"/>
          </a:xfrm>
          <a:prstGeom prst="rect">
            <a:avLst/>
          </a:prstGeom>
          <a:ln w="28575">
            <a:solidFill>
              <a:schemeClr val="tx1"/>
            </a:solidFill>
          </a:ln>
        </p:spPr>
      </p:pic>
      <p:sp>
        <p:nvSpPr>
          <p:cNvPr id="6" name="TextBox 5">
            <a:extLst>
              <a:ext uri="{FF2B5EF4-FFF2-40B4-BE49-F238E27FC236}">
                <a16:creationId xmlns:a16="http://schemas.microsoft.com/office/drawing/2014/main" id="{6D099E65-41FB-FC3A-71F3-7ADCE516844B}"/>
              </a:ext>
            </a:extLst>
          </p:cNvPr>
          <p:cNvSpPr txBox="1"/>
          <p:nvPr/>
        </p:nvSpPr>
        <p:spPr>
          <a:xfrm>
            <a:off x="7482840" y="723900"/>
            <a:ext cx="3322319" cy="707886"/>
          </a:xfrm>
          <a:prstGeom prst="rect">
            <a:avLst/>
          </a:prstGeom>
          <a:noFill/>
        </p:spPr>
        <p:txBody>
          <a:bodyPr wrap="square" rtlCol="0">
            <a:spAutoFit/>
          </a:bodyPr>
          <a:lstStyle/>
          <a:p>
            <a:pPr algn="ctr"/>
            <a:r>
              <a:rPr lang="en-US" sz="4000" dirty="0">
                <a:latin typeface="AbdoMaster-ExtraBold" panose="02000500030000020004" pitchFamily="50" charset="-78"/>
                <a:cs typeface="AbdoMaster-ExtraBold" panose="02000500030000020004" pitchFamily="50" charset="-78"/>
              </a:rPr>
              <a:t>update gate</a:t>
            </a:r>
          </a:p>
        </p:txBody>
      </p:sp>
      <p:sp>
        <p:nvSpPr>
          <p:cNvPr id="7" name="Rectangle 6">
            <a:extLst>
              <a:ext uri="{FF2B5EF4-FFF2-40B4-BE49-F238E27FC236}">
                <a16:creationId xmlns:a16="http://schemas.microsoft.com/office/drawing/2014/main" id="{55631518-D4F7-7404-378A-E6B8E02C7A2F}"/>
              </a:ext>
            </a:extLst>
          </p:cNvPr>
          <p:cNvSpPr/>
          <p:nvPr/>
        </p:nvSpPr>
        <p:spPr>
          <a:xfrm>
            <a:off x="2286000" y="2324101"/>
            <a:ext cx="6629400" cy="5715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4D2345-12FF-1CC9-E26E-BC277CFE9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7813" y="4658965"/>
            <a:ext cx="6465773" cy="812985"/>
          </a:xfrm>
          <a:prstGeom prst="rect">
            <a:avLst/>
          </a:prstGeom>
        </p:spPr>
      </p:pic>
      <p:sp>
        <p:nvSpPr>
          <p:cNvPr id="4" name="Rectangle: Rounded Corners 3">
            <a:extLst>
              <a:ext uri="{FF2B5EF4-FFF2-40B4-BE49-F238E27FC236}">
                <a16:creationId xmlns:a16="http://schemas.microsoft.com/office/drawing/2014/main" id="{37BF3372-608D-228F-E7A7-BDE3823F87B7}"/>
              </a:ext>
            </a:extLst>
          </p:cNvPr>
          <p:cNvSpPr/>
          <p:nvPr/>
        </p:nvSpPr>
        <p:spPr>
          <a:xfrm>
            <a:off x="12954000" y="3467100"/>
            <a:ext cx="990600" cy="2971800"/>
          </a:xfrm>
          <a:prstGeom prst="roundRect">
            <a:avLst/>
          </a:prstGeom>
          <a:solidFill>
            <a:srgbClr val="7030A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339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par>
                          <p:cTn id="8" fill="hold">
                            <p:stCondLst>
                              <p:cond delay="1000"/>
                            </p:stCondLst>
                            <p:childTnLst>
                              <p:par>
                                <p:cTn id="9" presetID="26" presetClass="emph" presetSubtype="0" fill="hold" grpId="1" nodeType="afterEffect">
                                  <p:stCondLst>
                                    <p:cond delay="0"/>
                                  </p:stCondLst>
                                  <p:childTnLst>
                                    <p:animEffect transition="out" filter="fade">
                                      <p:cBhvr>
                                        <p:cTn id="10" dur="1000" tmFilter="0, 0; .2, .5; .8, .5; 1, 0"/>
                                        <p:tgtEl>
                                          <p:spTgt spid="4"/>
                                        </p:tgtEl>
                                      </p:cBhvr>
                                    </p:animEffect>
                                    <p:animScale>
                                      <p:cBhvr>
                                        <p:cTn id="11" dur="500" autoRev="1" fill="hold"/>
                                        <p:tgtEl>
                                          <p:spTgt spid="4"/>
                                        </p:tgtEl>
                                      </p:cBhvr>
                                      <p:by x="105000" y="105000"/>
                                    </p:animScale>
                                  </p:childTnLst>
                                </p:cTn>
                              </p:par>
                            </p:childTnLst>
                          </p:cTn>
                        </p:par>
                        <p:par>
                          <p:cTn id="12" fill="hold">
                            <p:stCondLst>
                              <p:cond delay="2000"/>
                            </p:stCondLst>
                            <p:childTnLst>
                              <p:par>
                                <p:cTn id="13" presetID="26" presetClass="emph" presetSubtype="0" fill="hold" grpId="2" nodeType="afterEffect">
                                  <p:stCondLst>
                                    <p:cond delay="0"/>
                                  </p:stCondLst>
                                  <p:childTnLst>
                                    <p:animEffect transition="out" filter="fade">
                                      <p:cBhvr>
                                        <p:cTn id="14" dur="1000" tmFilter="0, 0; .2, .5; .8, .5; 1, 0"/>
                                        <p:tgtEl>
                                          <p:spTgt spid="4"/>
                                        </p:tgtEl>
                                      </p:cBhvr>
                                    </p:animEffect>
                                    <p:animScale>
                                      <p:cBhvr>
                                        <p:cTn id="15" dur="500" autoRev="1" fill="hold"/>
                                        <p:tgtEl>
                                          <p:spTgt spid="4"/>
                                        </p:tgtEl>
                                      </p:cBhvr>
                                      <p:by x="105000" y="105000"/>
                                    </p:animScale>
                                  </p:childTnLst>
                                </p:cTn>
                              </p:par>
                            </p:childTnLst>
                          </p:cTn>
                        </p:par>
                        <p:par>
                          <p:cTn id="16" fill="hold">
                            <p:stCondLst>
                              <p:cond delay="3000"/>
                            </p:stCondLst>
                            <p:childTnLst>
                              <p:par>
                                <p:cTn id="17" presetID="26" presetClass="emph" presetSubtype="0" fill="hold" grpId="3" nodeType="afterEffect">
                                  <p:stCondLst>
                                    <p:cond delay="0"/>
                                  </p:stCondLst>
                                  <p:childTnLst>
                                    <p:animEffect transition="out" filter="fade">
                                      <p:cBhvr>
                                        <p:cTn id="18" dur="1000" tmFilter="0, 0; .2, .5; .8, .5; 1, 0"/>
                                        <p:tgtEl>
                                          <p:spTgt spid="4"/>
                                        </p:tgtEl>
                                      </p:cBhvr>
                                    </p:animEffect>
                                    <p:animScale>
                                      <p:cBhvr>
                                        <p:cTn id="19" dur="500" autoRev="1" fill="hold"/>
                                        <p:tgtEl>
                                          <p:spTgt spid="4"/>
                                        </p:tgtEl>
                                      </p:cBhvr>
                                      <p:by x="105000" y="105000"/>
                                    </p:animScale>
                                  </p:childTnLst>
                                </p:cTn>
                              </p:par>
                            </p:childTnLst>
                          </p:cTn>
                        </p:par>
                        <p:par>
                          <p:cTn id="20" fill="hold">
                            <p:stCondLst>
                              <p:cond delay="4000"/>
                            </p:stCondLst>
                            <p:childTnLst>
                              <p:par>
                                <p:cTn id="21" presetID="26" presetClass="emph" presetSubtype="0" fill="hold" grpId="4" nodeType="afterEffect">
                                  <p:stCondLst>
                                    <p:cond delay="0"/>
                                  </p:stCondLst>
                                  <p:childTnLst>
                                    <p:animEffect transition="out" filter="fade">
                                      <p:cBhvr>
                                        <p:cTn id="22" dur="1000" tmFilter="0, 0; .2, .5; .8, .5; 1, 0"/>
                                        <p:tgtEl>
                                          <p:spTgt spid="4"/>
                                        </p:tgtEl>
                                      </p:cBhvr>
                                    </p:animEffect>
                                    <p:animScale>
                                      <p:cBhvr>
                                        <p:cTn id="23" dur="500" autoRev="1" fill="hold"/>
                                        <p:tgtEl>
                                          <p:spTgt spid="4"/>
                                        </p:tgtEl>
                                      </p:cBhvr>
                                      <p:by x="105000" y="105000"/>
                                    </p:animScale>
                                  </p:childTnLst>
                                </p:cTn>
                              </p:par>
                            </p:childTnLst>
                          </p:cTn>
                        </p:par>
                        <p:par>
                          <p:cTn id="24" fill="hold">
                            <p:stCondLst>
                              <p:cond delay="5000"/>
                            </p:stCondLst>
                            <p:childTnLst>
                              <p:par>
                                <p:cTn id="25" presetID="26" presetClass="emph" presetSubtype="0" fill="hold" grpId="5" nodeType="afterEffect">
                                  <p:stCondLst>
                                    <p:cond delay="0"/>
                                  </p:stCondLst>
                                  <p:childTnLst>
                                    <p:animEffect transition="out" filter="fade">
                                      <p:cBhvr>
                                        <p:cTn id="26" dur="1000" tmFilter="0, 0; .2, .5; .8, .5; 1, 0"/>
                                        <p:tgtEl>
                                          <p:spTgt spid="4"/>
                                        </p:tgtEl>
                                      </p:cBhvr>
                                    </p:animEffect>
                                    <p:animScale>
                                      <p:cBhvr>
                                        <p:cTn id="27" dur="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BF56E0-933F-1C16-CD6C-B7342C3872D1}"/>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CA37575-C7C5-C5E5-91C6-953B4065BF2D}"/>
              </a:ext>
            </a:extLst>
          </p:cNvPr>
          <p:cNvSpPr/>
          <p:nvPr/>
        </p:nvSpPr>
        <p:spPr>
          <a:xfrm>
            <a:off x="1143000" y="0"/>
            <a:ext cx="16078200" cy="10325100"/>
          </a:xfrm>
          <a:prstGeom prst="roundRect">
            <a:avLst>
              <a:gd name="adj" fmla="val 0"/>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3514E5A-2678-1DB7-7862-008335D48406}"/>
              </a:ext>
            </a:extLst>
          </p:cNvPr>
          <p:cNvPicPr>
            <a:picLocks noChangeAspect="1"/>
          </p:cNvPicPr>
          <p:nvPr/>
        </p:nvPicPr>
        <p:blipFill rotWithShape="1">
          <a:blip r:embed="rId3">
            <a:extLst>
              <a:ext uri="{28A0092B-C50C-407E-A947-70E740481C1C}">
                <a14:useLocalDpi xmlns:a14="http://schemas.microsoft.com/office/drawing/2010/main" val="0"/>
              </a:ext>
            </a:extLst>
          </a:blip>
          <a:srcRect l="33190" r="34349"/>
          <a:stretch/>
        </p:blipFill>
        <p:spPr>
          <a:xfrm>
            <a:off x="10343243" y="2340430"/>
            <a:ext cx="6324600" cy="5715000"/>
          </a:xfrm>
          <a:prstGeom prst="rect">
            <a:avLst/>
          </a:prstGeom>
          <a:ln w="28575">
            <a:solidFill>
              <a:schemeClr val="tx1"/>
            </a:solidFill>
          </a:ln>
        </p:spPr>
      </p:pic>
      <p:sp>
        <p:nvSpPr>
          <p:cNvPr id="7" name="Rectangle 6">
            <a:extLst>
              <a:ext uri="{FF2B5EF4-FFF2-40B4-BE49-F238E27FC236}">
                <a16:creationId xmlns:a16="http://schemas.microsoft.com/office/drawing/2014/main" id="{55631518-D4F7-7404-378A-E6B8E02C7A2F}"/>
              </a:ext>
            </a:extLst>
          </p:cNvPr>
          <p:cNvSpPr/>
          <p:nvPr/>
        </p:nvSpPr>
        <p:spPr>
          <a:xfrm>
            <a:off x="1524000" y="2324101"/>
            <a:ext cx="8153400" cy="5715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E72C28-9782-EFA5-E215-FBE2BA4C4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988" y="3866582"/>
            <a:ext cx="7977417" cy="990826"/>
          </a:xfrm>
          <a:prstGeom prst="rect">
            <a:avLst/>
          </a:prstGeom>
        </p:spPr>
      </p:pic>
      <p:pic>
        <p:nvPicPr>
          <p:cNvPr id="11" name="Picture 10">
            <a:extLst>
              <a:ext uri="{FF2B5EF4-FFF2-40B4-BE49-F238E27FC236}">
                <a16:creationId xmlns:a16="http://schemas.microsoft.com/office/drawing/2014/main" id="{9DC1FEA4-8BF8-FEFA-8987-3E8839D42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2010" y="5403625"/>
            <a:ext cx="5157375" cy="990826"/>
          </a:xfrm>
          <a:prstGeom prst="rect">
            <a:avLst/>
          </a:prstGeom>
        </p:spPr>
      </p:pic>
      <p:sp>
        <p:nvSpPr>
          <p:cNvPr id="13" name="TextBox 12">
            <a:extLst>
              <a:ext uri="{FF2B5EF4-FFF2-40B4-BE49-F238E27FC236}">
                <a16:creationId xmlns:a16="http://schemas.microsoft.com/office/drawing/2014/main" id="{AC343658-88B0-FC2D-AF60-DE82D8A33100}"/>
              </a:ext>
            </a:extLst>
          </p:cNvPr>
          <p:cNvSpPr txBox="1"/>
          <p:nvPr/>
        </p:nvSpPr>
        <p:spPr>
          <a:xfrm>
            <a:off x="3390897" y="3016450"/>
            <a:ext cx="4419600" cy="523220"/>
          </a:xfrm>
          <a:prstGeom prst="rect">
            <a:avLst/>
          </a:prstGeom>
          <a:noFill/>
        </p:spPr>
        <p:txBody>
          <a:bodyPr wrap="square">
            <a:spAutoFit/>
          </a:bodyPr>
          <a:lstStyle/>
          <a:p>
            <a:r>
              <a:rPr lang="en-US" sz="2800" dirty="0">
                <a:latin typeface="AbdoMaster-ExtraBold" panose="02000500030000020004" pitchFamily="50" charset="-78"/>
                <a:cs typeface="AbdoMaster-ExtraBold" panose="02000500030000020004" pitchFamily="50" charset="-78"/>
              </a:rPr>
              <a:t>candidate hidden state</a:t>
            </a:r>
          </a:p>
        </p:txBody>
      </p:sp>
      <p:cxnSp>
        <p:nvCxnSpPr>
          <p:cNvPr id="10" name="Straight Arrow Connector 9">
            <a:extLst>
              <a:ext uri="{FF2B5EF4-FFF2-40B4-BE49-F238E27FC236}">
                <a16:creationId xmlns:a16="http://schemas.microsoft.com/office/drawing/2014/main" id="{1D5BB750-6DC9-F9D3-59BD-0865157C95C6}"/>
              </a:ext>
            </a:extLst>
          </p:cNvPr>
          <p:cNvCxnSpPr/>
          <p:nvPr/>
        </p:nvCxnSpPr>
        <p:spPr>
          <a:xfrm flipH="1">
            <a:off x="15773400" y="5524500"/>
            <a:ext cx="609600" cy="304800"/>
          </a:xfrm>
          <a:prstGeom prst="straightConnector1">
            <a:avLst/>
          </a:prstGeom>
          <a:ln w="76200">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B6564290-6995-A5B4-3CC3-7D8AFE77A736}"/>
              </a:ext>
            </a:extLst>
          </p:cNvPr>
          <p:cNvCxnSpPr/>
          <p:nvPr/>
        </p:nvCxnSpPr>
        <p:spPr>
          <a:xfrm>
            <a:off x="12268200" y="6819900"/>
            <a:ext cx="27432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Arrow: Bent 20">
            <a:extLst>
              <a:ext uri="{FF2B5EF4-FFF2-40B4-BE49-F238E27FC236}">
                <a16:creationId xmlns:a16="http://schemas.microsoft.com/office/drawing/2014/main" id="{A6A8A9FB-2397-E7E5-B8ED-ACFA2153501F}"/>
              </a:ext>
            </a:extLst>
          </p:cNvPr>
          <p:cNvSpPr/>
          <p:nvPr/>
        </p:nvSpPr>
        <p:spPr>
          <a:xfrm rot="5400000">
            <a:off x="12420597" y="3562533"/>
            <a:ext cx="762000" cy="761995"/>
          </a:xfrm>
          <a:prstGeom prst="bentArrow">
            <a:avLst>
              <a:gd name="adj1" fmla="val 9333"/>
              <a:gd name="adj2" fmla="val 13000"/>
              <a:gd name="adj3" fmla="val 27667"/>
              <a:gd name="adj4" fmla="val 4375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Arrow Connector 21">
            <a:extLst>
              <a:ext uri="{FF2B5EF4-FFF2-40B4-BE49-F238E27FC236}">
                <a16:creationId xmlns:a16="http://schemas.microsoft.com/office/drawing/2014/main" id="{3DCFCECE-0CF0-0812-B385-6C36B3AB2079}"/>
              </a:ext>
            </a:extLst>
          </p:cNvPr>
          <p:cNvCxnSpPr/>
          <p:nvPr/>
        </p:nvCxnSpPr>
        <p:spPr>
          <a:xfrm flipH="1">
            <a:off x="15468600" y="3638730"/>
            <a:ext cx="609600" cy="304800"/>
          </a:xfrm>
          <a:prstGeom prst="straightConnector1">
            <a:avLst/>
          </a:prstGeom>
          <a:ln w="76200">
            <a:solidFill>
              <a:srgbClr val="FFFF00"/>
            </a:solidFill>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24EE43FB-9839-88CE-FC3A-7EDEEC969D08}"/>
              </a:ext>
            </a:extLst>
          </p:cNvPr>
          <p:cNvCxnSpPr>
            <a:cxnSpLocks/>
          </p:cNvCxnSpPr>
          <p:nvPr/>
        </p:nvCxnSpPr>
        <p:spPr>
          <a:xfrm>
            <a:off x="11963400" y="3536040"/>
            <a:ext cx="1679302"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523C386-F460-C917-5503-DF8D75CA087A}"/>
              </a:ext>
            </a:extLst>
          </p:cNvPr>
          <p:cNvCxnSpPr>
            <a:cxnSpLocks/>
          </p:cNvCxnSpPr>
          <p:nvPr/>
        </p:nvCxnSpPr>
        <p:spPr>
          <a:xfrm flipV="1">
            <a:off x="13685520" y="3943530"/>
            <a:ext cx="0" cy="105954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Arrow: Bent 26">
            <a:extLst>
              <a:ext uri="{FF2B5EF4-FFF2-40B4-BE49-F238E27FC236}">
                <a16:creationId xmlns:a16="http://schemas.microsoft.com/office/drawing/2014/main" id="{00760450-AEE6-7080-0D4A-CE010092E3FD}"/>
              </a:ext>
            </a:extLst>
          </p:cNvPr>
          <p:cNvSpPr/>
          <p:nvPr/>
        </p:nvSpPr>
        <p:spPr>
          <a:xfrm>
            <a:off x="14020800" y="5079270"/>
            <a:ext cx="838200" cy="445220"/>
          </a:xfrm>
          <a:prstGeom prst="bentArrow">
            <a:avLst>
              <a:gd name="adj1" fmla="val 9333"/>
              <a:gd name="adj2" fmla="val 13000"/>
              <a:gd name="adj3" fmla="val 27667"/>
              <a:gd name="adj4" fmla="val 43750"/>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Arrow Connector 27">
            <a:extLst>
              <a:ext uri="{FF2B5EF4-FFF2-40B4-BE49-F238E27FC236}">
                <a16:creationId xmlns:a16="http://schemas.microsoft.com/office/drawing/2014/main" id="{16D9475F-5358-373D-1E1E-429E92816EAB}"/>
              </a:ext>
            </a:extLst>
          </p:cNvPr>
          <p:cNvCxnSpPr>
            <a:cxnSpLocks/>
          </p:cNvCxnSpPr>
          <p:nvPr/>
        </p:nvCxnSpPr>
        <p:spPr>
          <a:xfrm flipV="1">
            <a:off x="15316200" y="5003070"/>
            <a:ext cx="0" cy="52142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64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75" fill="hold">
                                          <p:stCondLst>
                                            <p:cond delay="0"/>
                                          </p:stCondLst>
                                        </p:cTn>
                                        <p:tgtEl>
                                          <p:spTgt spid="10"/>
                                        </p:tgtEl>
                                        <p:attrNameLst>
                                          <p:attrName>r</p:attrName>
                                        </p:attrNameLst>
                                      </p:cBhvr>
                                    </p:animRot>
                                    <p:animRot by="-240000">
                                      <p:cBhvr>
                                        <p:cTn id="11" dur="150" fill="hold">
                                          <p:stCondLst>
                                            <p:cond delay="150"/>
                                          </p:stCondLst>
                                        </p:cTn>
                                        <p:tgtEl>
                                          <p:spTgt spid="10"/>
                                        </p:tgtEl>
                                        <p:attrNameLst>
                                          <p:attrName>r</p:attrName>
                                        </p:attrNameLst>
                                      </p:cBhvr>
                                    </p:animRot>
                                    <p:animRot by="240000">
                                      <p:cBhvr>
                                        <p:cTn id="12" dur="150" fill="hold">
                                          <p:stCondLst>
                                            <p:cond delay="300"/>
                                          </p:stCondLst>
                                        </p:cTn>
                                        <p:tgtEl>
                                          <p:spTgt spid="10"/>
                                        </p:tgtEl>
                                        <p:attrNameLst>
                                          <p:attrName>r</p:attrName>
                                        </p:attrNameLst>
                                      </p:cBhvr>
                                    </p:animRot>
                                    <p:animRot by="-240000">
                                      <p:cBhvr>
                                        <p:cTn id="13" dur="150" fill="hold">
                                          <p:stCondLst>
                                            <p:cond delay="450"/>
                                          </p:stCondLst>
                                        </p:cTn>
                                        <p:tgtEl>
                                          <p:spTgt spid="10"/>
                                        </p:tgtEl>
                                        <p:attrNameLst>
                                          <p:attrName>r</p:attrName>
                                        </p:attrNameLst>
                                      </p:cBhvr>
                                    </p:animRot>
                                    <p:animRot by="120000">
                                      <p:cBhvr>
                                        <p:cTn id="14" dur="150" fill="hold">
                                          <p:stCondLst>
                                            <p:cond delay="600"/>
                                          </p:stCondLst>
                                        </p:cTn>
                                        <p:tgtEl>
                                          <p:spTgt spid="10"/>
                                        </p:tgtEl>
                                        <p:attrNameLst>
                                          <p:attrName>r</p:attrName>
                                        </p:attrNameLst>
                                      </p:cBhvr>
                                    </p:animRot>
                                  </p:childTnLst>
                                </p:cTn>
                              </p:par>
                            </p:childTnLst>
                          </p:cTn>
                        </p:par>
                        <p:par>
                          <p:cTn id="15" fill="hold">
                            <p:stCondLst>
                              <p:cond delay="1250"/>
                            </p:stCondLst>
                            <p:childTnLst>
                              <p:par>
                                <p:cTn id="16" presetID="32" presetClass="emph" presetSubtype="0" fill="hold" nodeType="afterEffect">
                                  <p:stCondLst>
                                    <p:cond delay="0"/>
                                  </p:stCondLst>
                                  <p:childTnLst>
                                    <p:animRot by="120000">
                                      <p:cBhvr>
                                        <p:cTn id="17" dur="100" fill="hold">
                                          <p:stCondLst>
                                            <p:cond delay="0"/>
                                          </p:stCondLst>
                                        </p:cTn>
                                        <p:tgtEl>
                                          <p:spTgt spid="10"/>
                                        </p:tgtEl>
                                        <p:attrNameLst>
                                          <p:attrName>r</p:attrName>
                                        </p:attrNameLst>
                                      </p:cBhvr>
                                    </p:animRot>
                                    <p:animRot by="-240000">
                                      <p:cBhvr>
                                        <p:cTn id="18" dur="200" fill="hold">
                                          <p:stCondLst>
                                            <p:cond delay="200"/>
                                          </p:stCondLst>
                                        </p:cTn>
                                        <p:tgtEl>
                                          <p:spTgt spid="10"/>
                                        </p:tgtEl>
                                        <p:attrNameLst>
                                          <p:attrName>r</p:attrName>
                                        </p:attrNameLst>
                                      </p:cBhvr>
                                    </p:animRot>
                                    <p:animRot by="240000">
                                      <p:cBhvr>
                                        <p:cTn id="19" dur="200" fill="hold">
                                          <p:stCondLst>
                                            <p:cond delay="400"/>
                                          </p:stCondLst>
                                        </p:cTn>
                                        <p:tgtEl>
                                          <p:spTgt spid="10"/>
                                        </p:tgtEl>
                                        <p:attrNameLst>
                                          <p:attrName>r</p:attrName>
                                        </p:attrNameLst>
                                      </p:cBhvr>
                                    </p:animRot>
                                    <p:animRot by="-240000">
                                      <p:cBhvr>
                                        <p:cTn id="20" dur="200" fill="hold">
                                          <p:stCondLst>
                                            <p:cond delay="600"/>
                                          </p:stCondLst>
                                        </p:cTn>
                                        <p:tgtEl>
                                          <p:spTgt spid="10"/>
                                        </p:tgtEl>
                                        <p:attrNameLst>
                                          <p:attrName>r</p:attrName>
                                        </p:attrNameLst>
                                      </p:cBhvr>
                                    </p:animRot>
                                    <p:animRot by="120000">
                                      <p:cBhvr>
                                        <p:cTn id="21" dur="200" fill="hold">
                                          <p:stCondLst>
                                            <p:cond delay="800"/>
                                          </p:stCondLst>
                                        </p:cTn>
                                        <p:tgtEl>
                                          <p:spTgt spid="10"/>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par>
                                <p:cTn id="53" presetID="22" presetClass="entr" presetSubtype="4"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BF56E0-933F-1C16-CD6C-B7342C3872D1}"/>
              </a:ext>
            </a:extLst>
          </p:cNvPr>
          <p:cNvSpPr/>
          <p:nvPr/>
        </p:nvSpPr>
        <p:spPr>
          <a:xfrm>
            <a:off x="0" y="0"/>
            <a:ext cx="18288000" cy="10325100"/>
          </a:xfrm>
          <a:prstGeom prst="rect">
            <a:avLst/>
          </a:prstGeom>
          <a:solidFill>
            <a:srgbClr val="A8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8CB17BD-8FBB-3EAA-4581-DF711BA82E8F}"/>
              </a:ext>
            </a:extLst>
          </p:cNvPr>
          <p:cNvSpPr/>
          <p:nvPr/>
        </p:nvSpPr>
        <p:spPr>
          <a:xfrm>
            <a:off x="1143001" y="-775336"/>
            <a:ext cx="16078200" cy="9829800"/>
          </a:xfrm>
          <a:prstGeom prst="roundRect">
            <a:avLst>
              <a:gd name="adj" fmla="val 8174"/>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2">
            <a:extLst>
              <a:ext uri="{FF2B5EF4-FFF2-40B4-BE49-F238E27FC236}">
                <a16:creationId xmlns:a16="http://schemas.microsoft.com/office/drawing/2014/main" id="{E83B0CDA-E822-15C1-840E-0AE225194D45}"/>
              </a:ext>
            </a:extLst>
          </p:cNvPr>
          <p:cNvGrpSpPr/>
          <p:nvPr/>
        </p:nvGrpSpPr>
        <p:grpSpPr>
          <a:xfrm>
            <a:off x="1600199" y="1409700"/>
            <a:ext cx="15163801" cy="7199635"/>
            <a:chOff x="0" y="0"/>
            <a:chExt cx="5920967" cy="2059419"/>
          </a:xfrm>
          <a:solidFill>
            <a:srgbClr val="FFFEFE"/>
          </a:solidFill>
        </p:grpSpPr>
        <p:sp>
          <p:nvSpPr>
            <p:cNvPr id="10" name="Freeform 3">
              <a:extLst>
                <a:ext uri="{FF2B5EF4-FFF2-40B4-BE49-F238E27FC236}">
                  <a16:creationId xmlns:a16="http://schemas.microsoft.com/office/drawing/2014/main" id="{1DCA478D-E83A-403F-B20A-8D93F708762C}"/>
                </a:ext>
              </a:extLst>
            </p:cNvPr>
            <p:cNvSpPr/>
            <p:nvPr/>
          </p:nvSpPr>
          <p:spPr>
            <a:xfrm>
              <a:off x="0" y="0"/>
              <a:ext cx="5920967" cy="2059419"/>
            </a:xfrm>
            <a:custGeom>
              <a:avLst/>
              <a:gdLst/>
              <a:ahLst/>
              <a:cxnLst/>
              <a:rect l="l" t="t" r="r" b="b"/>
              <a:pathLst>
                <a:path w="5920967" h="2059419">
                  <a:moveTo>
                    <a:pt x="5796507" y="2059419"/>
                  </a:moveTo>
                  <a:lnTo>
                    <a:pt x="124460" y="2059419"/>
                  </a:lnTo>
                  <a:cubicBezTo>
                    <a:pt x="55880" y="2059419"/>
                    <a:pt x="0" y="2003539"/>
                    <a:pt x="0" y="1934959"/>
                  </a:cubicBezTo>
                  <a:lnTo>
                    <a:pt x="0" y="124460"/>
                  </a:lnTo>
                  <a:cubicBezTo>
                    <a:pt x="0" y="55880"/>
                    <a:pt x="55880" y="0"/>
                    <a:pt x="124460" y="0"/>
                  </a:cubicBezTo>
                  <a:lnTo>
                    <a:pt x="5796507" y="0"/>
                  </a:lnTo>
                  <a:cubicBezTo>
                    <a:pt x="5865087" y="0"/>
                    <a:pt x="5920967" y="55880"/>
                    <a:pt x="5920967" y="124460"/>
                  </a:cubicBezTo>
                  <a:lnTo>
                    <a:pt x="5920967" y="1934959"/>
                  </a:lnTo>
                  <a:cubicBezTo>
                    <a:pt x="5920967" y="2003539"/>
                    <a:pt x="5865087" y="2059419"/>
                    <a:pt x="5796507" y="2059419"/>
                  </a:cubicBezTo>
                  <a:close/>
                </a:path>
              </a:pathLst>
            </a:custGeom>
            <a:grpFill/>
          </p:spPr>
        </p:sp>
      </p:grpSp>
      <p:pic>
        <p:nvPicPr>
          <p:cNvPr id="12" name="Picture 11">
            <a:extLst>
              <a:ext uri="{FF2B5EF4-FFF2-40B4-BE49-F238E27FC236}">
                <a16:creationId xmlns:a16="http://schemas.microsoft.com/office/drawing/2014/main" id="{AC1573F1-2558-D5FD-33FA-3754E920B5A0}"/>
              </a:ext>
            </a:extLst>
          </p:cNvPr>
          <p:cNvPicPr>
            <a:picLocks noChangeAspect="1"/>
          </p:cNvPicPr>
          <p:nvPr/>
        </p:nvPicPr>
        <p:blipFill rotWithShape="1">
          <a:blip r:embed="rId3">
            <a:extLst>
              <a:ext uri="{28A0092B-C50C-407E-A947-70E740481C1C}">
                <a14:useLocalDpi xmlns:a14="http://schemas.microsoft.com/office/drawing/2010/main" val="0"/>
              </a:ext>
            </a:extLst>
          </a:blip>
          <a:srcRect t="34073" b="22302"/>
          <a:stretch/>
        </p:blipFill>
        <p:spPr>
          <a:xfrm>
            <a:off x="3505200" y="4613367"/>
            <a:ext cx="12213138" cy="3995968"/>
          </a:xfrm>
          <a:prstGeom prst="rect">
            <a:avLst/>
          </a:prstGeom>
        </p:spPr>
      </p:pic>
      <p:sp>
        <p:nvSpPr>
          <p:cNvPr id="3" name="Rectangle 2">
            <a:extLst>
              <a:ext uri="{FF2B5EF4-FFF2-40B4-BE49-F238E27FC236}">
                <a16:creationId xmlns:a16="http://schemas.microsoft.com/office/drawing/2014/main" id="{C6E9B179-9738-EBDA-A7A9-D4569E101799}"/>
              </a:ext>
            </a:extLst>
          </p:cNvPr>
          <p:cNvSpPr/>
          <p:nvPr/>
        </p:nvSpPr>
        <p:spPr>
          <a:xfrm rot="1102923">
            <a:off x="10426376" y="4572641"/>
            <a:ext cx="4859778" cy="2057400"/>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0E0AC1-B324-5A42-7D5C-5602BBFF949D}"/>
              </a:ext>
            </a:extLst>
          </p:cNvPr>
          <p:cNvSpPr/>
          <p:nvPr/>
        </p:nvSpPr>
        <p:spPr>
          <a:xfrm rot="21391845">
            <a:off x="2741971" y="4067845"/>
            <a:ext cx="4648200" cy="2699854"/>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20FB6E-0837-AEA8-DD7E-DD30B6059E42}"/>
              </a:ext>
            </a:extLst>
          </p:cNvPr>
          <p:cNvSpPr txBox="1"/>
          <p:nvPr/>
        </p:nvSpPr>
        <p:spPr>
          <a:xfrm>
            <a:off x="10195308" y="4592411"/>
            <a:ext cx="3749292" cy="923330"/>
          </a:xfrm>
          <a:prstGeom prst="rect">
            <a:avLst/>
          </a:prstGeom>
          <a:noFill/>
        </p:spPr>
        <p:txBody>
          <a:bodyPr wrap="square" rtlCol="0">
            <a:spAutoFit/>
          </a:bodyPr>
          <a:lstStyle/>
          <a:p>
            <a:r>
              <a:rPr lang="en-US" sz="5400" dirty="0">
                <a:solidFill>
                  <a:srgbClr val="378F81"/>
                </a:solidFill>
                <a:latin typeface="AbdoMaster-ExtraBold" panose="02000500030000020004" pitchFamily="50" charset="-78"/>
                <a:cs typeface="AbdoMaster-ExtraBold" panose="02000500030000020004" pitchFamily="50" charset="-78"/>
              </a:rPr>
              <a:t>Let's code</a:t>
            </a:r>
          </a:p>
        </p:txBody>
      </p:sp>
      <p:sp>
        <p:nvSpPr>
          <p:cNvPr id="6" name="Rectangle 5">
            <a:extLst>
              <a:ext uri="{FF2B5EF4-FFF2-40B4-BE49-F238E27FC236}">
                <a16:creationId xmlns:a16="http://schemas.microsoft.com/office/drawing/2014/main" id="{D0A40957-FDF9-E180-FA35-F8A5D0B259D5}"/>
              </a:ext>
            </a:extLst>
          </p:cNvPr>
          <p:cNvSpPr/>
          <p:nvPr/>
        </p:nvSpPr>
        <p:spPr>
          <a:xfrm rot="1370361">
            <a:off x="13150683" y="5639820"/>
            <a:ext cx="2185316" cy="2634299"/>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F5B1B9-916D-2A3C-2467-A7FB00375288}"/>
              </a:ext>
            </a:extLst>
          </p:cNvPr>
          <p:cNvSpPr/>
          <p:nvPr/>
        </p:nvSpPr>
        <p:spPr>
          <a:xfrm>
            <a:off x="5337267" y="3929680"/>
            <a:ext cx="2185316" cy="2634299"/>
          </a:xfrm>
          <a:prstGeom prst="rect">
            <a:avLst/>
          </a:prstGeom>
          <a:solidFill>
            <a:srgbClr val="F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067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714" y="2535472"/>
            <a:ext cx="7368384" cy="7054151"/>
          </a:xfrm>
          <a:prstGeom prst="rect">
            <a:avLst/>
          </a:prstGeom>
        </p:spPr>
      </p:pic>
      <p:grpSp>
        <p:nvGrpSpPr>
          <p:cNvPr id="3" name="Group 3"/>
          <p:cNvGrpSpPr/>
          <p:nvPr/>
        </p:nvGrpSpPr>
        <p:grpSpPr>
          <a:xfrm>
            <a:off x="5331479" y="3780199"/>
            <a:ext cx="13503647" cy="6846920"/>
            <a:chOff x="0" y="0"/>
            <a:chExt cx="5920967" cy="3002180"/>
          </a:xfrm>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grpSp>
        <p:nvGrpSpPr>
          <p:cNvPr id="5" name="Group 5"/>
          <p:cNvGrpSpPr/>
          <p:nvPr/>
        </p:nvGrpSpPr>
        <p:grpSpPr>
          <a:xfrm>
            <a:off x="0" y="0"/>
            <a:ext cx="16541687" cy="2794349"/>
            <a:chOff x="0" y="0"/>
            <a:chExt cx="7252143" cy="1560990"/>
          </a:xfrm>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solidFill>
              <a:srgbClr val="A8D6CE"/>
            </a:solidFill>
          </p:spPr>
        </p:sp>
      </p:grpSp>
      <p:sp>
        <p:nvSpPr>
          <p:cNvPr id="15" name="TextBox 5">
            <a:extLst>
              <a:ext uri="{FF2B5EF4-FFF2-40B4-BE49-F238E27FC236}">
                <a16:creationId xmlns:a16="http://schemas.microsoft.com/office/drawing/2014/main" id="{83803174-7A4B-CD7C-B420-DAC2C51430ED}"/>
              </a:ext>
            </a:extLst>
          </p:cNvPr>
          <p:cNvSpPr txBox="1"/>
          <p:nvPr/>
        </p:nvSpPr>
        <p:spPr>
          <a:xfrm>
            <a:off x="0" y="724953"/>
            <a:ext cx="14506462" cy="813877"/>
          </a:xfrm>
          <a:prstGeom prst="rect">
            <a:avLst/>
          </a:prstGeom>
        </p:spPr>
        <p:txBody>
          <a:bodyPr wrap="square" lIns="0" tIns="0" rIns="0" bIns="0" rtlCol="0" anchor="t">
            <a:spAutoFit/>
          </a:bodyPr>
          <a:lstStyle/>
          <a:p>
            <a:pPr algn="ctr" rtl="1">
              <a:lnSpc>
                <a:spcPts val="6744"/>
              </a:lnSpc>
            </a:pPr>
            <a:r>
              <a:rPr lang="fa-IR" sz="4817" dirty="0">
                <a:solidFill>
                  <a:srgbClr val="211A15"/>
                </a:solidFill>
                <a:latin typeface="AbdoMaster-ExtraBold" panose="02000500030000020004" pitchFamily="50" charset="-78"/>
                <a:cs typeface="AbdoMaster-ExtraBold" panose="02000500030000020004" pitchFamily="50" charset="-78"/>
              </a:rPr>
              <a:t>ساختار شبکه‌ی عصبی بازگشتی </a:t>
            </a:r>
            <a:r>
              <a:rPr lang="en-US" sz="4817" dirty="0">
                <a:solidFill>
                  <a:srgbClr val="211A15"/>
                </a:solidFill>
                <a:latin typeface="AbdoMaster-ExtraBold" panose="02000500030000020004" pitchFamily="50" charset="-78"/>
                <a:cs typeface="AbdoMaster-ExtraBold" panose="02000500030000020004" pitchFamily="50" charset="-78"/>
              </a:rPr>
              <a:t> (RNN)</a:t>
            </a:r>
          </a:p>
        </p:txBody>
      </p:sp>
      <p:cxnSp>
        <p:nvCxnSpPr>
          <p:cNvPr id="7" name="Straight Arrow Connector 6">
            <a:extLst>
              <a:ext uri="{FF2B5EF4-FFF2-40B4-BE49-F238E27FC236}">
                <a16:creationId xmlns:a16="http://schemas.microsoft.com/office/drawing/2014/main" id="{18BB83B6-AF91-250A-CDDA-0A78892087BF}"/>
              </a:ext>
            </a:extLst>
          </p:cNvPr>
          <p:cNvCxnSpPr>
            <a:cxnSpLocks/>
          </p:cNvCxnSpPr>
          <p:nvPr/>
        </p:nvCxnSpPr>
        <p:spPr>
          <a:xfrm flipV="1">
            <a:off x="8066712" y="5140670"/>
            <a:ext cx="0" cy="979234"/>
          </a:xfrm>
          <a:prstGeom prst="straightConnector1">
            <a:avLst/>
          </a:prstGeom>
          <a:ln w="76200">
            <a:solidFill>
              <a:srgbClr val="FFFF8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03CDE5-248C-6975-03D5-521F3F9D7F4C}"/>
              </a:ext>
            </a:extLst>
          </p:cNvPr>
          <p:cNvCxnSpPr>
            <a:cxnSpLocks/>
          </p:cNvCxnSpPr>
          <p:nvPr/>
        </p:nvCxnSpPr>
        <p:spPr>
          <a:xfrm flipV="1">
            <a:off x="8044493" y="7653065"/>
            <a:ext cx="6547" cy="987677"/>
          </a:xfrm>
          <a:prstGeom prst="straightConnector1">
            <a:avLst/>
          </a:prstGeom>
          <a:ln w="76200">
            <a:solidFill>
              <a:srgbClr val="FFCCCC"/>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D64D42B-3C2C-8FAC-71A2-22F96EBCEA17}"/>
              </a:ext>
            </a:extLst>
          </p:cNvPr>
          <p:cNvSpPr/>
          <p:nvPr/>
        </p:nvSpPr>
        <p:spPr>
          <a:xfrm>
            <a:off x="7179025" y="5990954"/>
            <a:ext cx="1835561" cy="1706954"/>
          </a:xfrm>
          <a:prstGeom prst="roundRect">
            <a:avLst>
              <a:gd name="adj" fmla="val 7904"/>
            </a:avLst>
          </a:prstGeom>
          <a:solidFill>
            <a:srgbClr val="BEE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cxnSp>
        <p:nvCxnSpPr>
          <p:cNvPr id="21" name="Straight Arrow Connector 20">
            <a:extLst>
              <a:ext uri="{FF2B5EF4-FFF2-40B4-BE49-F238E27FC236}">
                <a16:creationId xmlns:a16="http://schemas.microsoft.com/office/drawing/2014/main" id="{38D77705-4EF3-14D3-E7E5-E84A4BBD073C}"/>
              </a:ext>
            </a:extLst>
          </p:cNvPr>
          <p:cNvCxnSpPr>
            <a:cxnSpLocks/>
          </p:cNvCxnSpPr>
          <p:nvPr/>
        </p:nvCxnSpPr>
        <p:spPr>
          <a:xfrm>
            <a:off x="11669432" y="6870721"/>
            <a:ext cx="673612" cy="795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54D75D7-7339-4F08-8A26-8BFD6C673839}"/>
              </a:ext>
            </a:extLst>
          </p:cNvPr>
          <p:cNvSpPr/>
          <p:nvPr/>
        </p:nvSpPr>
        <p:spPr>
          <a:xfrm>
            <a:off x="7632179" y="4262783"/>
            <a:ext cx="956780" cy="897116"/>
          </a:xfrm>
          <a:prstGeom prst="roundRect">
            <a:avLst>
              <a:gd name="adj" fmla="val 7904"/>
            </a:avLst>
          </a:prstGeom>
          <a:solidFill>
            <a:srgbClr val="FFFF89"/>
          </a:solidFill>
          <a:ln>
            <a:solidFill>
              <a:srgbClr val="FFF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sp>
        <p:nvSpPr>
          <p:cNvPr id="30" name="Rectangle: Rounded Corners 29">
            <a:extLst>
              <a:ext uri="{FF2B5EF4-FFF2-40B4-BE49-F238E27FC236}">
                <a16:creationId xmlns:a16="http://schemas.microsoft.com/office/drawing/2014/main" id="{DD3DA1F3-2B4B-4EC4-3CC4-649CC206ED36}"/>
              </a:ext>
            </a:extLst>
          </p:cNvPr>
          <p:cNvSpPr/>
          <p:nvPr/>
        </p:nvSpPr>
        <p:spPr>
          <a:xfrm>
            <a:off x="7594611" y="8487294"/>
            <a:ext cx="956780" cy="897116"/>
          </a:xfrm>
          <a:prstGeom prst="roundRect">
            <a:avLst>
              <a:gd name="adj" fmla="val 7904"/>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cxnSp>
        <p:nvCxnSpPr>
          <p:cNvPr id="32" name="Straight Arrow Connector 31">
            <a:extLst>
              <a:ext uri="{FF2B5EF4-FFF2-40B4-BE49-F238E27FC236}">
                <a16:creationId xmlns:a16="http://schemas.microsoft.com/office/drawing/2014/main" id="{94A5BF1A-C523-C76B-C28E-A75ECF2A64F6}"/>
              </a:ext>
            </a:extLst>
          </p:cNvPr>
          <p:cNvCxnSpPr>
            <a:cxnSpLocks/>
          </p:cNvCxnSpPr>
          <p:nvPr/>
        </p:nvCxnSpPr>
        <p:spPr>
          <a:xfrm flipV="1">
            <a:off x="13225326" y="5166960"/>
            <a:ext cx="0" cy="979234"/>
          </a:xfrm>
          <a:prstGeom prst="straightConnector1">
            <a:avLst/>
          </a:prstGeom>
          <a:ln w="76200">
            <a:solidFill>
              <a:srgbClr val="FFFF8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2377CB-5E8F-ADAD-EAA8-08C0EF5E9C83}"/>
              </a:ext>
            </a:extLst>
          </p:cNvPr>
          <p:cNvCxnSpPr>
            <a:cxnSpLocks/>
          </p:cNvCxnSpPr>
          <p:nvPr/>
        </p:nvCxnSpPr>
        <p:spPr>
          <a:xfrm flipV="1">
            <a:off x="13203107" y="7679355"/>
            <a:ext cx="6547" cy="987677"/>
          </a:xfrm>
          <a:prstGeom prst="straightConnector1">
            <a:avLst/>
          </a:prstGeom>
          <a:ln w="76200">
            <a:solidFill>
              <a:srgbClr val="FFCCCC"/>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0D213CE8-6D53-8B9E-B628-21BF7B04E8EC}"/>
              </a:ext>
            </a:extLst>
          </p:cNvPr>
          <p:cNvSpPr/>
          <p:nvPr/>
        </p:nvSpPr>
        <p:spPr>
          <a:xfrm>
            <a:off x="12790793" y="4289073"/>
            <a:ext cx="956780" cy="897116"/>
          </a:xfrm>
          <a:prstGeom prst="roundRect">
            <a:avLst>
              <a:gd name="adj" fmla="val 7904"/>
            </a:avLst>
          </a:prstGeom>
          <a:solidFill>
            <a:srgbClr val="FFFF89"/>
          </a:solidFill>
          <a:ln>
            <a:solidFill>
              <a:srgbClr val="FFFF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sp>
        <p:nvSpPr>
          <p:cNvPr id="36" name="Rectangle: Rounded Corners 35">
            <a:extLst>
              <a:ext uri="{FF2B5EF4-FFF2-40B4-BE49-F238E27FC236}">
                <a16:creationId xmlns:a16="http://schemas.microsoft.com/office/drawing/2014/main" id="{48325540-B19B-C6DD-CCAE-1475EE956132}"/>
              </a:ext>
            </a:extLst>
          </p:cNvPr>
          <p:cNvSpPr/>
          <p:nvPr/>
        </p:nvSpPr>
        <p:spPr>
          <a:xfrm>
            <a:off x="12753225" y="8513584"/>
            <a:ext cx="956780" cy="897116"/>
          </a:xfrm>
          <a:prstGeom prst="roundRect">
            <a:avLst>
              <a:gd name="adj" fmla="val 7904"/>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sp>
        <p:nvSpPr>
          <p:cNvPr id="13" name="Rectangle 12">
            <a:extLst>
              <a:ext uri="{FF2B5EF4-FFF2-40B4-BE49-F238E27FC236}">
                <a16:creationId xmlns:a16="http://schemas.microsoft.com/office/drawing/2014/main" id="{6B86DD4F-2532-DB6C-780E-298274A1DED2}"/>
              </a:ext>
            </a:extLst>
          </p:cNvPr>
          <p:cNvSpPr/>
          <p:nvPr/>
        </p:nvSpPr>
        <p:spPr>
          <a:xfrm>
            <a:off x="11564806" y="5751899"/>
            <a:ext cx="3276601" cy="111882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62765ED-BC44-4FF1-D171-1C9D8CCD7558}"/>
              </a:ext>
            </a:extLst>
          </p:cNvPr>
          <p:cNvSpPr/>
          <p:nvPr/>
        </p:nvSpPr>
        <p:spPr>
          <a:xfrm>
            <a:off x="12337639" y="6017244"/>
            <a:ext cx="1835561" cy="1706954"/>
          </a:xfrm>
          <a:prstGeom prst="roundRect">
            <a:avLst>
              <a:gd name="adj" fmla="val 7904"/>
            </a:avLst>
          </a:prstGeom>
          <a:solidFill>
            <a:srgbClr val="BEE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ysClr val="windowText" lastClr="000000"/>
              </a:solidFill>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290" y="-190500"/>
            <a:ext cx="18733890" cy="10820400"/>
            <a:chOff x="0" y="0"/>
            <a:chExt cx="5920967" cy="3002180"/>
          </a:xfrm>
        </p:grpSpPr>
        <p:sp>
          <p:nvSpPr>
            <p:cNvPr id="3" name="Freeform 3"/>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A8D6CE"/>
            </a:solidFill>
          </p:spPr>
        </p:sp>
      </p:grpSp>
      <p:sp>
        <p:nvSpPr>
          <p:cNvPr id="7" name="Rectangle: Rounded Corners 6">
            <a:extLst>
              <a:ext uri="{FF2B5EF4-FFF2-40B4-BE49-F238E27FC236}">
                <a16:creationId xmlns:a16="http://schemas.microsoft.com/office/drawing/2014/main" id="{254762B4-D18E-EA34-1159-B6E5A58AD064}"/>
              </a:ext>
            </a:extLst>
          </p:cNvPr>
          <p:cNvSpPr/>
          <p:nvPr/>
        </p:nvSpPr>
        <p:spPr>
          <a:xfrm>
            <a:off x="1028700" y="1046138"/>
            <a:ext cx="16230600" cy="8236528"/>
          </a:xfrm>
          <a:prstGeom prst="roundRect">
            <a:avLst>
              <a:gd name="adj" fmla="val 6044"/>
            </a:avLst>
          </a:prstGeom>
          <a:solidFill>
            <a:srgbClr val="FEED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a:blip r:embed="rId2"/>
          <a:srcRect/>
          <a:stretch>
            <a:fillRect/>
          </a:stretch>
        </p:blipFill>
        <p:spPr>
          <a:xfrm>
            <a:off x="1028700" y="5681397"/>
            <a:ext cx="4212010" cy="3601269"/>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a:off x="12820040" y="6531525"/>
            <a:ext cx="5458000" cy="5477920"/>
          </a:xfrm>
          <a:prstGeom prst="rect">
            <a:avLst/>
          </a:prstGeom>
        </p:spPr>
      </p:pic>
      <p:sp>
        <p:nvSpPr>
          <p:cNvPr id="6" name="TextBox 5">
            <a:extLst>
              <a:ext uri="{FF2B5EF4-FFF2-40B4-BE49-F238E27FC236}">
                <a16:creationId xmlns:a16="http://schemas.microsoft.com/office/drawing/2014/main" id="{BBA04E5A-F14D-DFC6-447A-F94DF868891A}"/>
              </a:ext>
            </a:extLst>
          </p:cNvPr>
          <p:cNvSpPr txBox="1"/>
          <p:nvPr/>
        </p:nvSpPr>
        <p:spPr>
          <a:xfrm>
            <a:off x="4114800" y="3800303"/>
            <a:ext cx="11201400" cy="2215991"/>
          </a:xfrm>
          <a:prstGeom prst="rect">
            <a:avLst/>
          </a:prstGeom>
          <a:noFill/>
        </p:spPr>
        <p:txBody>
          <a:bodyPr wrap="square" rtlCol="0">
            <a:spAutoFit/>
          </a:bodyPr>
          <a:lstStyle/>
          <a:p>
            <a:r>
              <a:rPr lang="en-US" sz="13800" dirty="0">
                <a:solidFill>
                  <a:srgbClr val="3C7F72"/>
                </a:solidFill>
                <a:latin typeface="AbdoMaster-ExtraBold" panose="02000500030000020004" pitchFamily="50" charset="-78"/>
                <a:cs typeface="AbdoMaster-ExtraBold" panose="02000500030000020004" pitchFamily="50" charset="-78"/>
              </a:rPr>
              <a:t>T</a:t>
            </a:r>
            <a:r>
              <a:rPr lang="en-US" sz="13800" dirty="0">
                <a:solidFill>
                  <a:srgbClr val="992800"/>
                </a:solidFill>
                <a:latin typeface="AbdoMaster-ExtraBold" panose="02000500030000020004" pitchFamily="50" charset="-78"/>
                <a:cs typeface="AbdoMaster-ExtraBold" panose="02000500030000020004" pitchFamily="50" charset="-78"/>
              </a:rPr>
              <a:t>h</a:t>
            </a:r>
            <a:r>
              <a:rPr lang="en-US" sz="13800" dirty="0">
                <a:solidFill>
                  <a:srgbClr val="D34A24"/>
                </a:solidFill>
                <a:latin typeface="AbdoMaster-ExtraBold" panose="02000500030000020004" pitchFamily="50" charset="-78"/>
                <a:cs typeface="AbdoMaster-ExtraBold" panose="02000500030000020004" pitchFamily="50" charset="-78"/>
              </a:rPr>
              <a:t>a</a:t>
            </a:r>
            <a:r>
              <a:rPr lang="en-US" sz="13800" dirty="0">
                <a:solidFill>
                  <a:srgbClr val="FFAF00"/>
                </a:solidFill>
                <a:latin typeface="AbdoMaster-ExtraBold" panose="02000500030000020004" pitchFamily="50" charset="-78"/>
                <a:cs typeface="AbdoMaster-ExtraBold" panose="02000500030000020004" pitchFamily="50" charset="-78"/>
              </a:rPr>
              <a:t>n</a:t>
            </a:r>
            <a:r>
              <a:rPr lang="en-US" sz="13800" dirty="0">
                <a:solidFill>
                  <a:srgbClr val="3C7F72"/>
                </a:solidFill>
                <a:latin typeface="AbdoMaster-ExtraBold" panose="02000500030000020004" pitchFamily="50" charset="-78"/>
                <a:cs typeface="AbdoMaster-ExtraBold" panose="02000500030000020004" pitchFamily="50" charset="-78"/>
              </a:rPr>
              <a:t>k</a:t>
            </a:r>
            <a:r>
              <a:rPr lang="en-US" sz="13800" dirty="0">
                <a:latin typeface="AbdoMaster-ExtraBold" panose="02000500030000020004" pitchFamily="50" charset="-78"/>
                <a:cs typeface="AbdoMaster-ExtraBold" panose="02000500030000020004" pitchFamily="50" charset="-78"/>
              </a:rPr>
              <a:t> </a:t>
            </a:r>
            <a:r>
              <a:rPr lang="en-US" sz="13800" dirty="0">
                <a:solidFill>
                  <a:srgbClr val="992800"/>
                </a:solidFill>
                <a:latin typeface="AbdoMaster-ExtraBold" panose="02000500030000020004" pitchFamily="50" charset="-78"/>
                <a:cs typeface="AbdoMaster-ExtraBold" panose="02000500030000020004" pitchFamily="50" charset="-78"/>
              </a:rPr>
              <a:t>y</a:t>
            </a:r>
            <a:r>
              <a:rPr lang="en-US" sz="13800" dirty="0">
                <a:solidFill>
                  <a:srgbClr val="D34A24"/>
                </a:solidFill>
                <a:latin typeface="AbdoMaster-ExtraBold" panose="02000500030000020004" pitchFamily="50" charset="-78"/>
                <a:cs typeface="AbdoMaster-ExtraBold" panose="02000500030000020004" pitchFamily="50" charset="-78"/>
              </a:rPr>
              <a:t>o</a:t>
            </a:r>
            <a:r>
              <a:rPr lang="en-US" sz="13800" dirty="0">
                <a:solidFill>
                  <a:srgbClr val="FFAF00"/>
                </a:solidFill>
                <a:latin typeface="AbdoMaster-ExtraBold" panose="02000500030000020004" pitchFamily="50" charset="-78"/>
                <a:cs typeface="AbdoMaster-ExtraBold" panose="02000500030000020004" pitchFamily="50" charset="-78"/>
              </a:rPr>
              <a:t>u</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52400" y="-1866900"/>
            <a:ext cx="18592800" cy="12866720"/>
            <a:chOff x="0" y="0"/>
            <a:chExt cx="5920967" cy="3002180"/>
          </a:xfrm>
          <a:solidFill>
            <a:srgbClr val="A8D6CE"/>
          </a:solidFill>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grpFill/>
          </p:spPr>
        </p:sp>
      </p:grpSp>
      <p:pic>
        <p:nvPicPr>
          <p:cNvPr id="5" name="Picture 5"/>
          <p:cNvPicPr>
            <a:picLocks noChangeAspect="1"/>
          </p:cNvPicPr>
          <p:nvPr/>
        </p:nvPicPr>
        <p:blipFill>
          <a:blip r:embed="rId2"/>
          <a:srcRect/>
          <a:stretch>
            <a:fillRect/>
          </a:stretch>
        </p:blipFill>
        <p:spPr>
          <a:xfrm>
            <a:off x="12725400" y="5399388"/>
            <a:ext cx="4552566" cy="4895232"/>
          </a:xfrm>
          <a:prstGeom prst="rect">
            <a:avLst/>
          </a:prstGeom>
        </p:spPr>
      </p:pic>
      <p:sp>
        <p:nvSpPr>
          <p:cNvPr id="8" name="TextBox 7">
            <a:extLst>
              <a:ext uri="{FF2B5EF4-FFF2-40B4-BE49-F238E27FC236}">
                <a16:creationId xmlns:a16="http://schemas.microsoft.com/office/drawing/2014/main" id="{A3DBD69F-A476-C3C0-F4FA-7705E1EC54CA}"/>
              </a:ext>
            </a:extLst>
          </p:cNvPr>
          <p:cNvSpPr txBox="1"/>
          <p:nvPr/>
        </p:nvSpPr>
        <p:spPr>
          <a:xfrm>
            <a:off x="7772400" y="744933"/>
            <a:ext cx="4029999" cy="707886"/>
          </a:xfrm>
          <a:prstGeom prst="rect">
            <a:avLst/>
          </a:prstGeom>
          <a:noFill/>
        </p:spPr>
        <p:txBody>
          <a:bodyPr wrap="square" rtlCol="0">
            <a:spAutoFit/>
          </a:bodyPr>
          <a:lstStyle/>
          <a:p>
            <a:r>
              <a:rPr lang="fa-IR" sz="4000" dirty="0">
                <a:latin typeface="AbdoMaster-ExtraBold" panose="02000500030000020004" pitchFamily="50" charset="-78"/>
                <a:cs typeface="AbdoMaster-ExtraBold" panose="02000500030000020004" pitchFamily="50" charset="-78"/>
              </a:rPr>
              <a:t>منابع</a:t>
            </a:r>
            <a:endParaRPr lang="en-US" sz="4000" dirty="0">
              <a:latin typeface="AbdoMaster-ExtraBold" panose="02000500030000020004" pitchFamily="50" charset="-78"/>
              <a:cs typeface="AbdoMaster-ExtraBold" panose="02000500030000020004" pitchFamily="50" charset="-78"/>
            </a:endParaRPr>
          </a:p>
        </p:txBody>
      </p:sp>
      <p:sp>
        <p:nvSpPr>
          <p:cNvPr id="10" name="TextBox 9">
            <a:extLst>
              <a:ext uri="{FF2B5EF4-FFF2-40B4-BE49-F238E27FC236}">
                <a16:creationId xmlns:a16="http://schemas.microsoft.com/office/drawing/2014/main" id="{F0808EBA-5EDF-0CDF-36AC-F671B9089AEC}"/>
              </a:ext>
            </a:extLst>
          </p:cNvPr>
          <p:cNvSpPr txBox="1"/>
          <p:nvPr/>
        </p:nvSpPr>
        <p:spPr>
          <a:xfrm>
            <a:off x="1010034" y="1866900"/>
            <a:ext cx="12858365" cy="8217634"/>
          </a:xfrm>
          <a:prstGeom prst="rect">
            <a:avLst/>
          </a:prstGeom>
          <a:noFill/>
        </p:spPr>
        <p:txBody>
          <a:bodyPr wrap="square">
            <a:spAutoFit/>
          </a:bodyPr>
          <a:lstStyle/>
          <a:p>
            <a:r>
              <a:rPr lang="en-US" sz="2400" dirty="0">
                <a:hlinkClick r:id="rId3"/>
              </a:rPr>
              <a:t>https://towardsdatascience.com/a-brief-introduction-to-recurrent-neural-networks-638f64a61ff4</a:t>
            </a:r>
            <a:endParaRPr lang="fa-IR" sz="2400" dirty="0">
              <a:hlinkClick r:id="rId3"/>
            </a:endParaRPr>
          </a:p>
          <a:p>
            <a:r>
              <a:rPr lang="en-US" sz="2400" dirty="0">
                <a:hlinkClick r:id="rId3"/>
              </a:rPr>
              <a:t>https://howsam.org/recurrent-neural-network/</a:t>
            </a:r>
            <a:endParaRPr lang="fa-IR" sz="2400" dirty="0"/>
          </a:p>
          <a:p>
            <a:r>
              <a:rPr lang="en-US" sz="2400" dirty="0">
                <a:hlinkClick r:id="rId4"/>
              </a:rPr>
              <a:t>https://mmuratarat.github.io/2019-02-07/bptt-of-rnn</a:t>
            </a:r>
            <a:endParaRPr lang="fa-IR" sz="2400" dirty="0"/>
          </a:p>
          <a:p>
            <a:r>
              <a:rPr lang="en-US" sz="2400" dirty="0">
                <a:hlinkClick r:id="rId5"/>
              </a:rPr>
              <a:t>https://www.nickmccullum.com/python-deep-learning/vanishing-gradient-problem/</a:t>
            </a:r>
            <a:endParaRPr lang="fa-IR" sz="2400" dirty="0"/>
          </a:p>
          <a:p>
            <a:r>
              <a:rPr lang="en-US" sz="2400" dirty="0">
                <a:hlinkClick r:id="rId6"/>
              </a:rPr>
              <a:t>https://www.educative.io/answers/what-are-the-types-of-rnn</a:t>
            </a:r>
            <a:endParaRPr lang="fa-IR" sz="2400" dirty="0"/>
          </a:p>
          <a:p>
            <a:r>
              <a:rPr lang="en-US" sz="2400" dirty="0">
                <a:hlinkClick r:id="rId7"/>
              </a:rPr>
              <a:t>https://www.analyticsvidhya.com/blog/2022/01/tutorial-on-rnn-lstm-gru-with-implementation/</a:t>
            </a:r>
            <a:endParaRPr lang="fa-IR" sz="2400" dirty="0"/>
          </a:p>
          <a:p>
            <a:r>
              <a:rPr lang="en-US" sz="2400" dirty="0">
                <a:hlinkClick r:id="rId8"/>
              </a:rPr>
              <a:t>https://dennybritz.com/posts/wildml/recurrent-neural-networks-tutorial-part-3/</a:t>
            </a:r>
            <a:endParaRPr lang="fa-IR" sz="2400" dirty="0"/>
          </a:p>
          <a:p>
            <a:r>
              <a:rPr lang="en-US" sz="2400" dirty="0">
                <a:hlinkClick r:id="rId9"/>
              </a:rPr>
              <a:t>https://chatbot.theb.ai/</a:t>
            </a:r>
            <a:endParaRPr lang="fa-IR" sz="2400" dirty="0"/>
          </a:p>
          <a:p>
            <a:r>
              <a:rPr lang="en-US" sz="2400" dirty="0">
                <a:hlinkClick r:id="rId10"/>
              </a:rPr>
              <a:t>https://rstudio-conf-2020.github.io/dl-keras-tf/08-LSTMs.html#9</a:t>
            </a:r>
            <a:endParaRPr lang="en-US" sz="2400" dirty="0"/>
          </a:p>
          <a:p>
            <a:r>
              <a:rPr lang="en-US" sz="2400" dirty="0">
                <a:hlinkClick r:id="rId11"/>
              </a:rPr>
              <a:t>https://aicorespot.io/an-intro-to-recurrent-neural-networks-and-the-math-that-drives-it/</a:t>
            </a:r>
            <a:endParaRPr lang="fa-IR" sz="2400" dirty="0"/>
          </a:p>
          <a:p>
            <a:r>
              <a:rPr lang="en-US" sz="2400" dirty="0">
                <a:hlinkClick r:id="rId12"/>
              </a:rPr>
              <a:t>https://analyticsindiamag.com/lstm-vs-gru-in-recurrent-neural-network-a-comparative-study/</a:t>
            </a:r>
            <a:endParaRPr lang="fa-IR" sz="2400" dirty="0"/>
          </a:p>
          <a:p>
            <a:r>
              <a:rPr lang="en-US" sz="2400" dirty="0">
                <a:hlinkClick r:id="rId13"/>
              </a:rPr>
              <a:t>https://medium.com/deep-math-machine-learning-ai/chapter-10-deepnlp-recurrent-neural-networks-with-math-c4a6846a50a2</a:t>
            </a:r>
            <a:endParaRPr lang="fa-IR" sz="2400" dirty="0"/>
          </a:p>
          <a:p>
            <a:r>
              <a:rPr lang="en-US" sz="2400" dirty="0">
                <a:hlinkClick r:id="rId14"/>
              </a:rPr>
              <a:t>https://www.datacamp.com/tutorial/tutorial-for-recurrent-neural-network</a:t>
            </a:r>
            <a:endParaRPr lang="fa-IR" sz="2400" dirty="0"/>
          </a:p>
          <a:p>
            <a:r>
              <a:rPr lang="en-US" sz="2400" dirty="0">
                <a:hlinkClick r:id="rId15"/>
              </a:rPr>
              <a:t>https://www.simplilearn.com/tutorials/deep-learning-tutorial/rnn</a:t>
            </a:r>
            <a:endParaRPr lang="fa-IR" sz="2400" dirty="0"/>
          </a:p>
          <a:p>
            <a:r>
              <a:rPr lang="en-US" sz="2400" dirty="0">
                <a:hlinkClick r:id="rId16"/>
              </a:rPr>
              <a:t>https://arxiv.org/ftp/arxiv/papers/2305/2305.17473.pdf</a:t>
            </a:r>
            <a:endParaRPr lang="fa-IR" sz="2400" dirty="0"/>
          </a:p>
          <a:p>
            <a:r>
              <a:rPr lang="en-US" sz="2400" dirty="0">
                <a:hlinkClick r:id="rId17"/>
              </a:rPr>
              <a:t>https://k21academy.com/datascience-blog/machine-learning/recurrent-neural-networks/</a:t>
            </a:r>
            <a:endParaRPr lang="fa-IR" sz="2400" dirty="0"/>
          </a:p>
          <a:p>
            <a:r>
              <a:rPr lang="en-US" sz="2400" dirty="0">
                <a:hlinkClick r:id="rId18"/>
              </a:rPr>
              <a:t>https://github.com/ALIREZA-AKHAVAN/RNN-NOTEBOOKS?tab=readme-ov-file</a:t>
            </a:r>
            <a:endParaRPr lang="en-US" sz="2400" dirty="0"/>
          </a:p>
          <a:p>
            <a:r>
              <a:rPr lang="en-US" sz="2400" dirty="0">
                <a:hlinkClick r:id="rId19"/>
              </a:rPr>
              <a:t>https://www.geeksforgeeks.org/gated-recurrent-unit-networks/</a:t>
            </a:r>
            <a:endParaRPr lang="en-US" sz="2400" dirty="0"/>
          </a:p>
          <a:p>
            <a:endParaRPr lang="fa-IR" sz="2400" dirty="0"/>
          </a:p>
          <a:p>
            <a:endParaRPr lang="en-US" sz="2400" dirty="0"/>
          </a:p>
          <a:p>
            <a:endParaRPr lang="en-US" sz="2400" dirty="0"/>
          </a:p>
        </p:txBody>
      </p:sp>
      <p:pic>
        <p:nvPicPr>
          <p:cNvPr id="2" name="Picture 8">
            <a:extLst>
              <a:ext uri="{FF2B5EF4-FFF2-40B4-BE49-F238E27FC236}">
                <a16:creationId xmlns:a16="http://schemas.microsoft.com/office/drawing/2014/main" id="{494A7D88-A04C-9036-21FA-A43E4B12427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5400000" flipH="1" flipV="1">
            <a:off x="12820040" y="-3096060"/>
            <a:ext cx="5458000" cy="547792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3CAC35-5401-4D24-8075-C3C3ADD6DA70}"/>
              </a:ext>
            </a:extLst>
          </p:cNvPr>
          <p:cNvSpPr/>
          <p:nvPr/>
        </p:nvSpPr>
        <p:spPr>
          <a:xfrm>
            <a:off x="-1314918" y="-38100"/>
            <a:ext cx="19679118"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49809" y="3028968"/>
            <a:ext cx="6498393" cy="6498393"/>
          </a:xfrm>
          <a:prstGeom prst="rect">
            <a:avLst/>
          </a:prstGeom>
        </p:spPr>
      </p:pic>
      <p:grpSp>
        <p:nvGrpSpPr>
          <p:cNvPr id="5" name="Group 5"/>
          <p:cNvGrpSpPr/>
          <p:nvPr/>
        </p:nvGrpSpPr>
        <p:grpSpPr>
          <a:xfrm>
            <a:off x="-1314918" y="3854488"/>
            <a:ext cx="14595489" cy="6978317"/>
            <a:chOff x="0" y="0"/>
            <a:chExt cx="7252143" cy="1560990"/>
          </a:xfrm>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solidFill>
              <a:srgbClr val="A8D6CE"/>
            </a:solidFill>
          </p:spPr>
          <p:txBody>
            <a:bodyPr/>
            <a:lstStyle/>
            <a:p>
              <a:endParaRPr lang="en-US" dirty="0"/>
            </a:p>
          </p:txBody>
        </p:sp>
      </p:grpSp>
      <p:grpSp>
        <p:nvGrpSpPr>
          <p:cNvPr id="7" name="Group 3">
            <a:extLst>
              <a:ext uri="{FF2B5EF4-FFF2-40B4-BE49-F238E27FC236}">
                <a16:creationId xmlns:a16="http://schemas.microsoft.com/office/drawing/2014/main" id="{00C1AA30-EAAB-0AD4-B593-52C6109285BD}"/>
              </a:ext>
            </a:extLst>
          </p:cNvPr>
          <p:cNvGrpSpPr/>
          <p:nvPr/>
        </p:nvGrpSpPr>
        <p:grpSpPr>
          <a:xfrm>
            <a:off x="5331479" y="-3456020"/>
            <a:ext cx="13503647" cy="6846920"/>
            <a:chOff x="0" y="0"/>
            <a:chExt cx="5920967" cy="3002180"/>
          </a:xfrm>
        </p:grpSpPr>
        <p:sp>
          <p:nvSpPr>
            <p:cNvPr id="10" name="Freeform 4">
              <a:extLst>
                <a:ext uri="{FF2B5EF4-FFF2-40B4-BE49-F238E27FC236}">
                  <a16:creationId xmlns:a16="http://schemas.microsoft.com/office/drawing/2014/main" id="{697C829B-B0B1-28BD-2A5C-0A122DCCE89B}"/>
                </a:ext>
              </a:extLst>
            </p:cNvPr>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sp>
        <p:nvSpPr>
          <p:cNvPr id="15" name="TextBox 5">
            <a:extLst>
              <a:ext uri="{FF2B5EF4-FFF2-40B4-BE49-F238E27FC236}">
                <a16:creationId xmlns:a16="http://schemas.microsoft.com/office/drawing/2014/main" id="{DC709133-0685-D4D5-88CE-7AC6726B6913}"/>
              </a:ext>
            </a:extLst>
          </p:cNvPr>
          <p:cNvSpPr txBox="1"/>
          <p:nvPr/>
        </p:nvSpPr>
        <p:spPr>
          <a:xfrm>
            <a:off x="5331479" y="1039033"/>
            <a:ext cx="13382980" cy="813877"/>
          </a:xfrm>
          <a:prstGeom prst="rect">
            <a:avLst/>
          </a:prstGeom>
        </p:spPr>
        <p:txBody>
          <a:bodyPr wrap="square" lIns="0" tIns="0" rIns="0" bIns="0" rtlCol="0" anchor="t">
            <a:spAutoFit/>
          </a:bodyPr>
          <a:lstStyle/>
          <a:p>
            <a:pPr algn="ctr" rtl="1">
              <a:lnSpc>
                <a:spcPts val="6744"/>
              </a:lnSpc>
            </a:pPr>
            <a:r>
              <a:rPr lang="fa-IR" sz="4817" dirty="0">
                <a:solidFill>
                  <a:srgbClr val="211A15"/>
                </a:solidFill>
                <a:latin typeface="AbdoMaster-ExtraBold" panose="02000500030000020004" pitchFamily="50" charset="-78"/>
                <a:cs typeface="AbdoMaster-ExtraBold" panose="02000500030000020004" pitchFamily="50" charset="-78"/>
              </a:rPr>
              <a:t>ساختار و عملکرد شبکه </a:t>
            </a:r>
            <a:r>
              <a:rPr lang="en-US" sz="4817" dirty="0">
                <a:solidFill>
                  <a:srgbClr val="211A15"/>
                </a:solidFill>
                <a:latin typeface="AbdoMaster-ExtraBold" panose="02000500030000020004" pitchFamily="50" charset="-78"/>
                <a:cs typeface="AbdoMaster-ExtraBold" panose="02000500030000020004" pitchFamily="50" charset="-78"/>
              </a:rPr>
              <a:t>RNN</a:t>
            </a:r>
          </a:p>
        </p:txBody>
      </p:sp>
      <p:cxnSp>
        <p:nvCxnSpPr>
          <p:cNvPr id="30" name="Straight Arrow Connector 29">
            <a:extLst>
              <a:ext uri="{FF2B5EF4-FFF2-40B4-BE49-F238E27FC236}">
                <a16:creationId xmlns:a16="http://schemas.microsoft.com/office/drawing/2014/main" id="{974A7B33-AF14-4681-8FDC-6AE5566F46CB}"/>
              </a:ext>
            </a:extLst>
          </p:cNvPr>
          <p:cNvCxnSpPr>
            <a:cxnSpLocks/>
          </p:cNvCxnSpPr>
          <p:nvPr/>
        </p:nvCxnSpPr>
        <p:spPr>
          <a:xfrm>
            <a:off x="2737020" y="6878317"/>
            <a:ext cx="8939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04064D-4490-275D-AB21-9C6107B8A30F}"/>
              </a:ext>
            </a:extLst>
          </p:cNvPr>
          <p:cNvCxnSpPr>
            <a:cxnSpLocks/>
          </p:cNvCxnSpPr>
          <p:nvPr/>
        </p:nvCxnSpPr>
        <p:spPr>
          <a:xfrm flipV="1">
            <a:off x="1864298" y="7824892"/>
            <a:ext cx="0" cy="1004368"/>
          </a:xfrm>
          <a:prstGeom prst="straightConnector1">
            <a:avLst/>
          </a:prstGeom>
          <a:ln w="76200">
            <a:solidFill>
              <a:srgbClr val="3C7F7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CC0176-D1D4-C1DC-F41E-1AFE31780A23}"/>
              </a:ext>
            </a:extLst>
          </p:cNvPr>
          <p:cNvCxnSpPr>
            <a:cxnSpLocks/>
          </p:cNvCxnSpPr>
          <p:nvPr/>
        </p:nvCxnSpPr>
        <p:spPr>
          <a:xfrm flipV="1">
            <a:off x="5347071" y="7841583"/>
            <a:ext cx="6547" cy="987677"/>
          </a:xfrm>
          <a:prstGeom prst="straightConnector1">
            <a:avLst/>
          </a:prstGeom>
          <a:ln w="76200">
            <a:solidFill>
              <a:srgbClr val="3C7F7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90CA90-F58E-0E63-0731-EA2E1FE01921}"/>
              </a:ext>
            </a:extLst>
          </p:cNvPr>
          <p:cNvSpPr txBox="1"/>
          <p:nvPr/>
        </p:nvSpPr>
        <p:spPr>
          <a:xfrm>
            <a:off x="6230529" y="6485462"/>
            <a:ext cx="836277" cy="584775"/>
          </a:xfrm>
          <a:prstGeom prst="rect">
            <a:avLst/>
          </a:prstGeom>
          <a:noFill/>
        </p:spPr>
        <p:txBody>
          <a:bodyPr wrap="square" rtlCol="0">
            <a:spAutoFit/>
          </a:bodyPr>
          <a:lstStyle/>
          <a:p>
            <a:r>
              <a:rPr lang="fa-IR" sz="3200" dirty="0">
                <a:latin typeface="AbdoMaster-ExtraBold" panose="02000500030000020004" pitchFamily="50" charset="-78"/>
                <a:cs typeface="AbdoMaster-ExtraBold" panose="02000500030000020004" pitchFamily="50" charset="-78"/>
              </a:rPr>
              <a:t>...</a:t>
            </a:r>
            <a:endParaRPr lang="en-US" sz="3200" dirty="0">
              <a:latin typeface="AbdoMaster-ExtraBold" panose="02000500030000020004" pitchFamily="50" charset="-78"/>
              <a:cs typeface="AbdoMaster-ExtraBold" panose="02000500030000020004" pitchFamily="50" charset="-78"/>
            </a:endParaRPr>
          </a:p>
        </p:txBody>
      </p:sp>
      <p:sp>
        <p:nvSpPr>
          <p:cNvPr id="34" name="Rectangle: Rounded Corners 33">
            <a:extLst>
              <a:ext uri="{FF2B5EF4-FFF2-40B4-BE49-F238E27FC236}">
                <a16:creationId xmlns:a16="http://schemas.microsoft.com/office/drawing/2014/main" id="{7E98CA41-C8DF-96CB-6A4C-B6C888BCB27C}"/>
              </a:ext>
            </a:extLst>
          </p:cNvPr>
          <p:cNvSpPr/>
          <p:nvPr/>
        </p:nvSpPr>
        <p:spPr>
          <a:xfrm>
            <a:off x="901459" y="6038222"/>
            <a:ext cx="1835561" cy="1706954"/>
          </a:xfrm>
          <a:prstGeom prst="roundRect">
            <a:avLst>
              <a:gd name="adj" fmla="val 7904"/>
            </a:avLst>
          </a:prstGeom>
          <a:solidFill>
            <a:srgbClr val="3C7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ectangle: Rounded Corners 34">
            <a:extLst>
              <a:ext uri="{FF2B5EF4-FFF2-40B4-BE49-F238E27FC236}">
                <a16:creationId xmlns:a16="http://schemas.microsoft.com/office/drawing/2014/main" id="{EDEEE260-14E1-B85C-B841-5A284A47816B}"/>
              </a:ext>
            </a:extLst>
          </p:cNvPr>
          <p:cNvSpPr/>
          <p:nvPr/>
        </p:nvSpPr>
        <p:spPr>
          <a:xfrm>
            <a:off x="3617185" y="6038222"/>
            <a:ext cx="1835561" cy="1706954"/>
          </a:xfrm>
          <a:prstGeom prst="roundRect">
            <a:avLst>
              <a:gd name="adj" fmla="val 7904"/>
            </a:avLst>
          </a:prstGeom>
          <a:solidFill>
            <a:srgbClr val="3C7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TextBox 35">
            <a:extLst>
              <a:ext uri="{FF2B5EF4-FFF2-40B4-BE49-F238E27FC236}">
                <a16:creationId xmlns:a16="http://schemas.microsoft.com/office/drawing/2014/main" id="{DEE56082-57EF-4E55-85C7-AD65786B62AD}"/>
              </a:ext>
            </a:extLst>
          </p:cNvPr>
          <p:cNvSpPr txBox="1"/>
          <p:nvPr/>
        </p:nvSpPr>
        <p:spPr>
          <a:xfrm>
            <a:off x="1095606" y="6541192"/>
            <a:ext cx="1537384" cy="769441"/>
          </a:xfrm>
          <a:prstGeom prst="rect">
            <a:avLst/>
          </a:prstGeom>
          <a:noFill/>
        </p:spPr>
        <p:txBody>
          <a:bodyPr wrap="square" rtlCol="0">
            <a:spAutoFit/>
          </a:bodyPr>
          <a:lstStyle/>
          <a:p>
            <a:r>
              <a:rPr lang="en-US" sz="4400" dirty="0">
                <a:solidFill>
                  <a:srgbClr val="A8D6CE"/>
                </a:solidFill>
                <a:latin typeface="AbdoMaster-ExtraBold" panose="02000500030000020004" pitchFamily="50" charset="-78"/>
                <a:cs typeface="AbdoMaster-ExtraBold" panose="02000500030000020004" pitchFamily="50" charset="-78"/>
              </a:rPr>
              <a:t>RNN</a:t>
            </a:r>
          </a:p>
        </p:txBody>
      </p:sp>
      <p:sp>
        <p:nvSpPr>
          <p:cNvPr id="37" name="TextBox 36">
            <a:extLst>
              <a:ext uri="{FF2B5EF4-FFF2-40B4-BE49-F238E27FC236}">
                <a16:creationId xmlns:a16="http://schemas.microsoft.com/office/drawing/2014/main" id="{1BF22FEB-4D99-10E9-C9AD-3518AF24CDE0}"/>
              </a:ext>
            </a:extLst>
          </p:cNvPr>
          <p:cNvSpPr txBox="1"/>
          <p:nvPr/>
        </p:nvSpPr>
        <p:spPr>
          <a:xfrm>
            <a:off x="3876802" y="6579589"/>
            <a:ext cx="1537384" cy="707886"/>
          </a:xfrm>
          <a:prstGeom prst="rect">
            <a:avLst/>
          </a:prstGeom>
          <a:noFill/>
        </p:spPr>
        <p:txBody>
          <a:bodyPr wrap="square" rtlCol="0">
            <a:spAutoFit/>
          </a:bodyPr>
          <a:lstStyle/>
          <a:p>
            <a:r>
              <a:rPr lang="en-US" sz="4000" dirty="0">
                <a:solidFill>
                  <a:srgbClr val="A8D6CE"/>
                </a:solidFill>
                <a:latin typeface="AbdoMaster-ExtraBold" panose="02000500030000020004" pitchFamily="50" charset="-78"/>
                <a:cs typeface="AbdoMaster-ExtraBold" panose="02000500030000020004" pitchFamily="50" charset="-78"/>
              </a:rPr>
              <a:t>RNN</a:t>
            </a:r>
          </a:p>
        </p:txBody>
      </p:sp>
      <p:cxnSp>
        <p:nvCxnSpPr>
          <p:cNvPr id="38" name="Straight Arrow Connector 37">
            <a:extLst>
              <a:ext uri="{FF2B5EF4-FFF2-40B4-BE49-F238E27FC236}">
                <a16:creationId xmlns:a16="http://schemas.microsoft.com/office/drawing/2014/main" id="{D9A1DDF1-0721-D9AA-AEF3-C157D6829080}"/>
              </a:ext>
            </a:extLst>
          </p:cNvPr>
          <p:cNvCxnSpPr>
            <a:cxnSpLocks/>
          </p:cNvCxnSpPr>
          <p:nvPr/>
        </p:nvCxnSpPr>
        <p:spPr>
          <a:xfrm>
            <a:off x="135716" y="6922476"/>
            <a:ext cx="76574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6CEA00-A55F-C4F8-950B-AB3EAE1816E9}"/>
              </a:ext>
            </a:extLst>
          </p:cNvPr>
          <p:cNvCxnSpPr>
            <a:cxnSpLocks/>
          </p:cNvCxnSpPr>
          <p:nvPr/>
        </p:nvCxnSpPr>
        <p:spPr>
          <a:xfrm>
            <a:off x="5406747" y="6848060"/>
            <a:ext cx="859137"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62143F-F56D-A298-3F01-95E5E044D409}"/>
              </a:ext>
            </a:extLst>
          </p:cNvPr>
          <p:cNvCxnSpPr>
            <a:cxnSpLocks/>
          </p:cNvCxnSpPr>
          <p:nvPr/>
        </p:nvCxnSpPr>
        <p:spPr>
          <a:xfrm>
            <a:off x="9900007" y="6852605"/>
            <a:ext cx="92039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A31466-0847-E4B3-68FB-8C53B84581FC}"/>
              </a:ext>
            </a:extLst>
          </p:cNvPr>
          <p:cNvCxnSpPr>
            <a:cxnSpLocks/>
          </p:cNvCxnSpPr>
          <p:nvPr/>
        </p:nvCxnSpPr>
        <p:spPr>
          <a:xfrm flipV="1">
            <a:off x="9027285" y="7796530"/>
            <a:ext cx="0" cy="1004368"/>
          </a:xfrm>
          <a:prstGeom prst="straightConnector1">
            <a:avLst/>
          </a:prstGeom>
          <a:ln w="76200">
            <a:solidFill>
              <a:srgbClr val="3C7F72"/>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23C3F166-BBCE-B40B-A3E4-036F06336CB7}"/>
              </a:ext>
            </a:extLst>
          </p:cNvPr>
          <p:cNvSpPr/>
          <p:nvPr/>
        </p:nvSpPr>
        <p:spPr>
          <a:xfrm>
            <a:off x="8064446" y="6009860"/>
            <a:ext cx="1835561" cy="1706954"/>
          </a:xfrm>
          <a:prstGeom prst="roundRect">
            <a:avLst>
              <a:gd name="adj" fmla="val 7904"/>
            </a:avLst>
          </a:prstGeom>
          <a:solidFill>
            <a:srgbClr val="3C7F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90DA0A4F-B985-2E49-1007-7E0BE7B3FA2B}"/>
              </a:ext>
            </a:extLst>
          </p:cNvPr>
          <p:cNvSpPr txBox="1"/>
          <p:nvPr/>
        </p:nvSpPr>
        <p:spPr>
          <a:xfrm>
            <a:off x="8258593" y="6512830"/>
            <a:ext cx="1537384" cy="769441"/>
          </a:xfrm>
          <a:prstGeom prst="rect">
            <a:avLst/>
          </a:prstGeom>
          <a:noFill/>
        </p:spPr>
        <p:txBody>
          <a:bodyPr wrap="square" rtlCol="0">
            <a:spAutoFit/>
          </a:bodyPr>
          <a:lstStyle/>
          <a:p>
            <a:r>
              <a:rPr lang="en-US" sz="4400" dirty="0">
                <a:solidFill>
                  <a:srgbClr val="A8D6CE"/>
                </a:solidFill>
                <a:latin typeface="AbdoMaster-ExtraBold" panose="02000500030000020004" pitchFamily="50" charset="-78"/>
                <a:cs typeface="AbdoMaster-ExtraBold" panose="02000500030000020004" pitchFamily="50" charset="-78"/>
              </a:rPr>
              <a:t>RNN</a:t>
            </a:r>
          </a:p>
        </p:txBody>
      </p:sp>
      <p:cxnSp>
        <p:nvCxnSpPr>
          <p:cNvPr id="44" name="Straight Arrow Connector 43">
            <a:extLst>
              <a:ext uri="{FF2B5EF4-FFF2-40B4-BE49-F238E27FC236}">
                <a16:creationId xmlns:a16="http://schemas.microsoft.com/office/drawing/2014/main" id="{04AE8C77-1903-2C9D-E471-F6B8D133DBF4}"/>
              </a:ext>
            </a:extLst>
          </p:cNvPr>
          <p:cNvCxnSpPr>
            <a:cxnSpLocks/>
          </p:cNvCxnSpPr>
          <p:nvPr/>
        </p:nvCxnSpPr>
        <p:spPr>
          <a:xfrm>
            <a:off x="7144053" y="6863337"/>
            <a:ext cx="929694" cy="1498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33230AA-2D6B-61AE-4D05-99108291A9A0}"/>
                  </a:ext>
                </a:extLst>
              </p:cNvPr>
              <p:cNvSpPr txBox="1"/>
              <p:nvPr/>
            </p:nvSpPr>
            <p:spPr>
              <a:xfrm>
                <a:off x="1549784" y="8800814"/>
                <a:ext cx="879046"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1</m:t>
                          </m:r>
                        </m:sub>
                      </m:sSub>
                    </m:oMath>
                  </m:oMathPara>
                </a14:m>
                <a:endParaRPr lang="en-US" sz="3600" dirty="0">
                  <a:solidFill>
                    <a:schemeClr val="tx1"/>
                  </a:solidFill>
                </a:endParaRPr>
              </a:p>
            </p:txBody>
          </p:sp>
        </mc:Choice>
        <mc:Fallback xmlns="">
          <p:sp>
            <p:nvSpPr>
              <p:cNvPr id="45" name="TextBox 44">
                <a:extLst>
                  <a:ext uri="{FF2B5EF4-FFF2-40B4-BE49-F238E27FC236}">
                    <a16:creationId xmlns:a16="http://schemas.microsoft.com/office/drawing/2014/main" id="{A33230AA-2D6B-61AE-4D05-99108291A9A0}"/>
                  </a:ext>
                </a:extLst>
              </p:cNvPr>
              <p:cNvSpPr txBox="1">
                <a:spLocks noRot="1" noChangeAspect="1" noMove="1" noResize="1" noEditPoints="1" noAdjustHandles="1" noChangeArrowheads="1" noChangeShapeType="1" noTextEdit="1"/>
              </p:cNvSpPr>
              <p:nvPr/>
            </p:nvSpPr>
            <p:spPr>
              <a:xfrm>
                <a:off x="1549784" y="8800814"/>
                <a:ext cx="879046"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5170A22-01D3-D05B-C8FF-80A32D82A342}"/>
                  </a:ext>
                </a:extLst>
              </p:cNvPr>
              <p:cNvSpPr txBox="1"/>
              <p:nvPr/>
            </p:nvSpPr>
            <p:spPr>
              <a:xfrm>
                <a:off x="8725122" y="8724253"/>
                <a:ext cx="879046"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𝑡</m:t>
                          </m:r>
                        </m:sub>
                      </m:sSub>
                    </m:oMath>
                  </m:oMathPara>
                </a14:m>
                <a:endParaRPr lang="en-US" sz="3600" dirty="0">
                  <a:solidFill>
                    <a:schemeClr val="tx1"/>
                  </a:solidFill>
                </a:endParaRPr>
              </a:p>
            </p:txBody>
          </p:sp>
        </mc:Choice>
        <mc:Fallback xmlns="">
          <p:sp>
            <p:nvSpPr>
              <p:cNvPr id="46" name="TextBox 45">
                <a:extLst>
                  <a:ext uri="{FF2B5EF4-FFF2-40B4-BE49-F238E27FC236}">
                    <a16:creationId xmlns:a16="http://schemas.microsoft.com/office/drawing/2014/main" id="{E5170A22-01D3-D05B-C8FF-80A32D82A342}"/>
                  </a:ext>
                </a:extLst>
              </p:cNvPr>
              <p:cNvSpPr txBox="1">
                <a:spLocks noRot="1" noChangeAspect="1" noMove="1" noResize="1" noEditPoints="1" noAdjustHandles="1" noChangeArrowheads="1" noChangeShapeType="1" noTextEdit="1"/>
              </p:cNvSpPr>
              <p:nvPr/>
            </p:nvSpPr>
            <p:spPr>
              <a:xfrm>
                <a:off x="8725122" y="8724253"/>
                <a:ext cx="879046"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127BF4E-F29A-E374-A2D5-7F0D945BC4A1}"/>
                  </a:ext>
                </a:extLst>
              </p:cNvPr>
              <p:cNvSpPr txBox="1"/>
              <p:nvPr/>
            </p:nvSpPr>
            <p:spPr>
              <a:xfrm>
                <a:off x="4990090" y="8821556"/>
                <a:ext cx="879046"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2</m:t>
                          </m:r>
                        </m:sub>
                      </m:sSub>
                    </m:oMath>
                  </m:oMathPara>
                </a14:m>
                <a:endParaRPr lang="en-US" sz="3600" dirty="0">
                  <a:solidFill>
                    <a:schemeClr val="tx1"/>
                  </a:solidFill>
                </a:endParaRPr>
              </a:p>
            </p:txBody>
          </p:sp>
        </mc:Choice>
        <mc:Fallback xmlns="">
          <p:sp>
            <p:nvSpPr>
              <p:cNvPr id="47" name="TextBox 46">
                <a:extLst>
                  <a:ext uri="{FF2B5EF4-FFF2-40B4-BE49-F238E27FC236}">
                    <a16:creationId xmlns:a16="http://schemas.microsoft.com/office/drawing/2014/main" id="{F127BF4E-F29A-E374-A2D5-7F0D945BC4A1}"/>
                  </a:ext>
                </a:extLst>
              </p:cNvPr>
              <p:cNvSpPr txBox="1">
                <a:spLocks noRot="1" noChangeAspect="1" noMove="1" noResize="1" noEditPoints="1" noAdjustHandles="1" noChangeArrowheads="1" noChangeShapeType="1" noTextEdit="1"/>
              </p:cNvSpPr>
              <p:nvPr/>
            </p:nvSpPr>
            <p:spPr>
              <a:xfrm>
                <a:off x="4990090" y="8821556"/>
                <a:ext cx="879046" cy="64633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D602F6B-0E8A-EC84-F984-97A92DBDB464}"/>
                  </a:ext>
                </a:extLst>
              </p:cNvPr>
              <p:cNvSpPr txBox="1"/>
              <p:nvPr/>
            </p:nvSpPr>
            <p:spPr>
              <a:xfrm>
                <a:off x="5506593" y="6061308"/>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a:rPr lang="en-US" sz="3600" b="0" i="0" smtClean="0">
                              <a:latin typeface="Cambria Math" panose="02040503050406030204" pitchFamily="18" charset="0"/>
                            </a:rPr>
                            <m:t>2</m:t>
                          </m:r>
                        </m:sub>
                      </m:sSub>
                    </m:oMath>
                  </m:oMathPara>
                </a14:m>
                <a:endParaRPr lang="en-US" sz="3600" dirty="0"/>
              </a:p>
            </p:txBody>
          </p:sp>
        </mc:Choice>
        <mc:Fallback xmlns="">
          <p:sp>
            <p:nvSpPr>
              <p:cNvPr id="48" name="TextBox 47">
                <a:extLst>
                  <a:ext uri="{FF2B5EF4-FFF2-40B4-BE49-F238E27FC236}">
                    <a16:creationId xmlns:a16="http://schemas.microsoft.com/office/drawing/2014/main" id="{7D602F6B-0E8A-EC84-F984-97A92DBDB464}"/>
                  </a:ext>
                </a:extLst>
              </p:cNvPr>
              <p:cNvSpPr txBox="1">
                <a:spLocks noRot="1" noChangeAspect="1" noMove="1" noResize="1" noEditPoints="1" noAdjustHandles="1" noChangeArrowheads="1" noChangeShapeType="1" noTextEdit="1"/>
              </p:cNvSpPr>
              <p:nvPr/>
            </p:nvSpPr>
            <p:spPr>
              <a:xfrm>
                <a:off x="5506593" y="6061308"/>
                <a:ext cx="867185"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5FF2F65-F67E-341D-4145-957D9D4A112A}"/>
                  </a:ext>
                </a:extLst>
              </p:cNvPr>
              <p:cNvSpPr txBox="1"/>
              <p:nvPr/>
            </p:nvSpPr>
            <p:spPr>
              <a:xfrm>
                <a:off x="-654338" y="6513528"/>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a:rPr lang="en-US" sz="3600" i="0">
                              <a:latin typeface="Cambria Math" panose="02040503050406030204" pitchFamily="18" charset="0"/>
                            </a:rPr>
                            <m:t>0</m:t>
                          </m:r>
                        </m:sub>
                      </m:sSub>
                    </m:oMath>
                  </m:oMathPara>
                </a14:m>
                <a:endParaRPr lang="en-US" sz="3600" dirty="0"/>
              </a:p>
            </p:txBody>
          </p:sp>
        </mc:Choice>
        <mc:Fallback xmlns="">
          <p:sp>
            <p:nvSpPr>
              <p:cNvPr id="49" name="TextBox 48">
                <a:extLst>
                  <a:ext uri="{FF2B5EF4-FFF2-40B4-BE49-F238E27FC236}">
                    <a16:creationId xmlns:a16="http://schemas.microsoft.com/office/drawing/2014/main" id="{E5FF2F65-F67E-341D-4145-957D9D4A112A}"/>
                  </a:ext>
                </a:extLst>
              </p:cNvPr>
              <p:cNvSpPr txBox="1">
                <a:spLocks noRot="1" noChangeAspect="1" noMove="1" noResize="1" noEditPoints="1" noAdjustHandles="1" noChangeArrowheads="1" noChangeShapeType="1" noTextEdit="1"/>
              </p:cNvSpPr>
              <p:nvPr/>
            </p:nvSpPr>
            <p:spPr>
              <a:xfrm>
                <a:off x="-654338" y="6513528"/>
                <a:ext cx="867185"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A414C35-8FC1-B155-17C0-22AE610831CB}"/>
                  </a:ext>
                </a:extLst>
              </p:cNvPr>
              <p:cNvSpPr txBox="1"/>
              <p:nvPr/>
            </p:nvSpPr>
            <p:spPr>
              <a:xfrm>
                <a:off x="2763824" y="6181724"/>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a:rPr lang="en-US" sz="3600" b="0" i="0" smtClean="0">
                              <a:latin typeface="Cambria Math" panose="02040503050406030204" pitchFamily="18" charset="0"/>
                            </a:rPr>
                            <m:t>1</m:t>
                          </m:r>
                        </m:sub>
                      </m:sSub>
                    </m:oMath>
                  </m:oMathPara>
                </a14:m>
                <a:endParaRPr lang="en-US" sz="3600" dirty="0"/>
              </a:p>
            </p:txBody>
          </p:sp>
        </mc:Choice>
        <mc:Fallback xmlns="">
          <p:sp>
            <p:nvSpPr>
              <p:cNvPr id="50" name="TextBox 49">
                <a:extLst>
                  <a:ext uri="{FF2B5EF4-FFF2-40B4-BE49-F238E27FC236}">
                    <a16:creationId xmlns:a16="http://schemas.microsoft.com/office/drawing/2014/main" id="{6A414C35-8FC1-B155-17C0-22AE610831CB}"/>
                  </a:ext>
                </a:extLst>
              </p:cNvPr>
              <p:cNvSpPr txBox="1">
                <a:spLocks noRot="1" noChangeAspect="1" noMove="1" noResize="1" noEditPoints="1" noAdjustHandles="1" noChangeArrowheads="1" noChangeShapeType="1" noTextEdit="1"/>
              </p:cNvSpPr>
              <p:nvPr/>
            </p:nvSpPr>
            <p:spPr>
              <a:xfrm>
                <a:off x="2763824" y="6181724"/>
                <a:ext cx="867185"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9DB9B77-BDD8-7D21-08E1-13D12EA4B414}"/>
                  </a:ext>
                </a:extLst>
              </p:cNvPr>
              <p:cNvSpPr txBox="1"/>
              <p:nvPr/>
            </p:nvSpPr>
            <p:spPr>
              <a:xfrm>
                <a:off x="9940609" y="6135966"/>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m:rPr>
                              <m:sty m:val="p"/>
                            </m:rPr>
                            <a:rPr lang="en-US" sz="3600" b="0" i="0" smtClean="0">
                              <a:latin typeface="Cambria Math" panose="02040503050406030204" pitchFamily="18" charset="0"/>
                            </a:rPr>
                            <m:t>t</m:t>
                          </m:r>
                        </m:sub>
                      </m:sSub>
                    </m:oMath>
                  </m:oMathPara>
                </a14:m>
                <a:endParaRPr lang="en-US" sz="3600" dirty="0"/>
              </a:p>
            </p:txBody>
          </p:sp>
        </mc:Choice>
        <mc:Fallback xmlns="">
          <p:sp>
            <p:nvSpPr>
              <p:cNvPr id="51" name="TextBox 50">
                <a:extLst>
                  <a:ext uri="{FF2B5EF4-FFF2-40B4-BE49-F238E27FC236}">
                    <a16:creationId xmlns:a16="http://schemas.microsoft.com/office/drawing/2014/main" id="{F9DB9B77-BDD8-7D21-08E1-13D12EA4B414}"/>
                  </a:ext>
                </a:extLst>
              </p:cNvPr>
              <p:cNvSpPr txBox="1">
                <a:spLocks noRot="1" noChangeAspect="1" noMove="1" noResize="1" noEditPoints="1" noAdjustHandles="1" noChangeArrowheads="1" noChangeShapeType="1" noTextEdit="1"/>
              </p:cNvSpPr>
              <p:nvPr/>
            </p:nvSpPr>
            <p:spPr>
              <a:xfrm>
                <a:off x="9940609" y="6135966"/>
                <a:ext cx="867185" cy="6463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EA87A61-AD78-DC47-3958-B264DDF2596F}"/>
                  </a:ext>
                </a:extLst>
              </p:cNvPr>
              <p:cNvSpPr txBox="1"/>
              <p:nvPr/>
            </p:nvSpPr>
            <p:spPr>
              <a:xfrm>
                <a:off x="7083147" y="6038222"/>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m:rPr>
                              <m:sty m:val="p"/>
                            </m:rPr>
                            <a:rPr lang="en-US" sz="3600" b="0" i="0" smtClean="0">
                              <a:latin typeface="Cambria Math" panose="02040503050406030204" pitchFamily="18" charset="0"/>
                            </a:rPr>
                            <m:t>t</m:t>
                          </m:r>
                          <m:r>
                            <a:rPr lang="en-US" sz="3600" b="0" i="0" smtClean="0">
                              <a:latin typeface="Cambria Math" panose="02040503050406030204" pitchFamily="18" charset="0"/>
                            </a:rPr>
                            <m:t>−</m:t>
                          </m:r>
                          <m:r>
                            <a:rPr lang="en-US" sz="3600" b="0" i="0" smtClean="0">
                              <a:latin typeface="Cambria Math" panose="02040503050406030204" pitchFamily="18" charset="0"/>
                            </a:rPr>
                            <m:t>1</m:t>
                          </m:r>
                        </m:sub>
                      </m:sSub>
                    </m:oMath>
                  </m:oMathPara>
                </a14:m>
                <a:endParaRPr lang="en-US" sz="3600" dirty="0"/>
              </a:p>
            </p:txBody>
          </p:sp>
        </mc:Choice>
        <mc:Fallback xmlns="">
          <p:sp>
            <p:nvSpPr>
              <p:cNvPr id="52" name="TextBox 51">
                <a:extLst>
                  <a:ext uri="{FF2B5EF4-FFF2-40B4-BE49-F238E27FC236}">
                    <a16:creationId xmlns:a16="http://schemas.microsoft.com/office/drawing/2014/main" id="{AEA87A61-AD78-DC47-3958-B264DDF2596F}"/>
                  </a:ext>
                </a:extLst>
              </p:cNvPr>
              <p:cNvSpPr txBox="1">
                <a:spLocks noRot="1" noChangeAspect="1" noMove="1" noResize="1" noEditPoints="1" noAdjustHandles="1" noChangeArrowheads="1" noChangeShapeType="1" noTextEdit="1"/>
              </p:cNvSpPr>
              <p:nvPr/>
            </p:nvSpPr>
            <p:spPr>
              <a:xfrm>
                <a:off x="7083147" y="6038222"/>
                <a:ext cx="867185" cy="646331"/>
              </a:xfrm>
              <a:prstGeom prst="rect">
                <a:avLst/>
              </a:prstGeom>
              <a:blipFill>
                <a:blip r:embed="rId12"/>
                <a:stretch>
                  <a:fillRect r="-3521"/>
                </a:stretch>
              </a:blipFill>
            </p:spPr>
            <p:txBody>
              <a:bodyPr/>
              <a:lstStyle/>
              <a:p>
                <a:r>
                  <a:rPr lang="en-US">
                    <a:noFill/>
                  </a:rPr>
                  <a:t> </a:t>
                </a:r>
              </a:p>
            </p:txBody>
          </p:sp>
        </mc:Fallback>
      </mc:AlternateContent>
    </p:spTree>
    <p:extLst>
      <p:ext uri="{BB962C8B-B14F-4D97-AF65-F5344CB8AC3E}">
        <p14:creationId xmlns:p14="http://schemas.microsoft.com/office/powerpoint/2010/main" val="4215984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par>
                                <p:cTn id="17" presetID="2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500"/>
                                        <p:tgtEl>
                                          <p:spTgt spid="52"/>
                                        </p:tgtEl>
                                      </p:cBhvr>
                                    </p:animEffect>
                                  </p:childTnLst>
                                </p:cTn>
                              </p:par>
                              <p:par>
                                <p:cTn id="29" presetID="22" presetClass="entr" presetSubtype="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par>
                                <p:cTn id="53" presetID="22" presetClass="entr" presetSubtype="8"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par>
                                <p:cTn id="56" presetID="22" presetClass="entr" presetSubtype="8"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500"/>
                                        <p:tgtEl>
                                          <p:spTgt spid="4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lef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animBg="1"/>
      <p:bldP spid="36" grpId="0"/>
      <p:bldP spid="37" grpId="0"/>
      <p:bldP spid="42" grpId="0" animBg="1"/>
      <p:bldP spid="43" grpId="0"/>
      <p:bldP spid="45" grpId="0"/>
      <p:bldP spid="46" grpId="0"/>
      <p:bldP spid="47" grpId="0"/>
      <p:bldP spid="48" grpId="0"/>
      <p:bldP spid="49" grpId="0"/>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EDD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714" y="2535472"/>
            <a:ext cx="7368384" cy="7054151"/>
          </a:xfrm>
          <a:prstGeom prst="rect">
            <a:avLst/>
          </a:prstGeom>
        </p:spPr>
      </p:pic>
      <p:grpSp>
        <p:nvGrpSpPr>
          <p:cNvPr id="9" name="Group 5">
            <a:extLst>
              <a:ext uri="{FF2B5EF4-FFF2-40B4-BE49-F238E27FC236}">
                <a16:creationId xmlns:a16="http://schemas.microsoft.com/office/drawing/2014/main" id="{44B2FD4D-04EE-A582-6D82-2B2329EB7A34}"/>
              </a:ext>
            </a:extLst>
          </p:cNvPr>
          <p:cNvGrpSpPr/>
          <p:nvPr/>
        </p:nvGrpSpPr>
        <p:grpSpPr>
          <a:xfrm>
            <a:off x="-1314918" y="-4533900"/>
            <a:ext cx="14595489" cy="6978317"/>
            <a:chOff x="0" y="0"/>
            <a:chExt cx="7252143" cy="1560990"/>
          </a:xfrm>
        </p:grpSpPr>
        <p:sp>
          <p:nvSpPr>
            <p:cNvPr id="11" name="Freeform 6">
              <a:extLst>
                <a:ext uri="{FF2B5EF4-FFF2-40B4-BE49-F238E27FC236}">
                  <a16:creationId xmlns:a16="http://schemas.microsoft.com/office/drawing/2014/main" id="{AFADA11D-4403-F10E-56FE-F4EEF188D824}"/>
                </a:ext>
              </a:extLst>
            </p:cNvPr>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solidFill>
              <a:srgbClr val="A8D6CE"/>
            </a:solidFill>
          </p:spPr>
        </p:sp>
      </p:grpSp>
      <p:grpSp>
        <p:nvGrpSpPr>
          <p:cNvPr id="3" name="Group 3"/>
          <p:cNvGrpSpPr/>
          <p:nvPr/>
        </p:nvGrpSpPr>
        <p:grpSpPr>
          <a:xfrm>
            <a:off x="5331479" y="3780199"/>
            <a:ext cx="13503647" cy="6846920"/>
            <a:chOff x="0" y="0"/>
            <a:chExt cx="5920967" cy="3002180"/>
          </a:xfrm>
        </p:grpSpPr>
        <p:sp>
          <p:nvSpPr>
            <p:cNvPr id="4" name="Freeform 4"/>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sp>
        <p:nvSpPr>
          <p:cNvPr id="15" name="TextBox 5">
            <a:extLst>
              <a:ext uri="{FF2B5EF4-FFF2-40B4-BE49-F238E27FC236}">
                <a16:creationId xmlns:a16="http://schemas.microsoft.com/office/drawing/2014/main" id="{83803174-7A4B-CD7C-B420-DAC2C51430ED}"/>
              </a:ext>
            </a:extLst>
          </p:cNvPr>
          <p:cNvSpPr txBox="1"/>
          <p:nvPr/>
        </p:nvSpPr>
        <p:spPr>
          <a:xfrm>
            <a:off x="0" y="724953"/>
            <a:ext cx="14506462" cy="813877"/>
          </a:xfrm>
          <a:prstGeom prst="rect">
            <a:avLst/>
          </a:prstGeom>
        </p:spPr>
        <p:txBody>
          <a:bodyPr wrap="square" lIns="0" tIns="0" rIns="0" bIns="0" rtlCol="0" anchor="t">
            <a:spAutoFit/>
          </a:bodyPr>
          <a:lstStyle/>
          <a:p>
            <a:pPr marL="0" marR="0" lvl="0" indent="0" algn="ctr" defTabSz="914400" rtl="1" eaLnBrk="1" fontAlgn="auto" latinLnBrk="0" hangingPunct="1">
              <a:lnSpc>
                <a:spcPts val="6744"/>
              </a:lnSpc>
              <a:spcBef>
                <a:spcPts val="0"/>
              </a:spcBef>
              <a:spcAft>
                <a:spcPts val="0"/>
              </a:spcAft>
              <a:buClrTx/>
              <a:buSzTx/>
              <a:buFontTx/>
              <a:buNone/>
              <a:tabLst/>
              <a:defRPr/>
            </a:pPr>
            <a:r>
              <a:rPr kumimoji="0" lang="fa-IR" sz="4817" b="0" i="0" u="none" strike="noStrike" kern="1200" cap="none" spc="0" normalizeH="0" baseline="0" noProof="0" dirty="0">
                <a:ln>
                  <a:noFill/>
                </a:ln>
                <a:solidFill>
                  <a:srgbClr val="211A15"/>
                </a:solidFill>
                <a:effectLst/>
                <a:uLnTx/>
                <a:uFillTx/>
                <a:latin typeface="AbdoMaster-ExtraBold" panose="02000500030000020004" pitchFamily="50" charset="-78"/>
                <a:ea typeface="+mn-ea"/>
                <a:cs typeface="AbdoMaster-ExtraBold" panose="02000500030000020004" pitchFamily="50" charset="-78"/>
              </a:rPr>
              <a:t>ساختار شبکه‌ی عصبی بازگشتی </a:t>
            </a:r>
            <a:r>
              <a:rPr kumimoji="0" lang="en-US" sz="4817" b="0" i="0" u="none" strike="noStrike" kern="1200" cap="none" spc="0" normalizeH="0" baseline="0" noProof="0" dirty="0">
                <a:ln>
                  <a:noFill/>
                </a:ln>
                <a:solidFill>
                  <a:srgbClr val="211A15"/>
                </a:solidFill>
                <a:effectLst/>
                <a:uLnTx/>
                <a:uFillTx/>
                <a:latin typeface="AbdoMaster-ExtraBold" panose="02000500030000020004" pitchFamily="50" charset="-78"/>
                <a:ea typeface="+mn-ea"/>
                <a:cs typeface="AbdoMaster-ExtraBold" panose="02000500030000020004" pitchFamily="50" charset="-78"/>
              </a:rPr>
              <a:t> (RNN)</a:t>
            </a:r>
          </a:p>
        </p:txBody>
      </p:sp>
      <p:sp>
        <p:nvSpPr>
          <p:cNvPr id="12" name="Rectangle 11">
            <a:extLst>
              <a:ext uri="{FF2B5EF4-FFF2-40B4-BE49-F238E27FC236}">
                <a16:creationId xmlns:a16="http://schemas.microsoft.com/office/drawing/2014/main" id="{25DF3C79-2AFD-90BB-DD7C-57246333A80F}"/>
              </a:ext>
            </a:extLst>
          </p:cNvPr>
          <p:cNvSpPr/>
          <p:nvPr/>
        </p:nvSpPr>
        <p:spPr>
          <a:xfrm>
            <a:off x="10363383" y="5598324"/>
            <a:ext cx="4044496" cy="143441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1203B86-70A6-87D2-8D42-D5FCCB702706}"/>
              </a:ext>
            </a:extLst>
          </p:cNvPr>
          <p:cNvCxnSpPr>
            <a:cxnSpLocks/>
          </p:cNvCxnSpPr>
          <p:nvPr/>
        </p:nvCxnSpPr>
        <p:spPr>
          <a:xfrm flipV="1">
            <a:off x="12305506" y="7873212"/>
            <a:ext cx="0" cy="1007247"/>
          </a:xfrm>
          <a:prstGeom prst="straightConnector1">
            <a:avLst/>
          </a:prstGeom>
          <a:ln w="76200">
            <a:solidFill>
              <a:srgbClr val="BEE0DA"/>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AB7C152-D82D-48F1-AAEA-094BC242A7C9}"/>
              </a:ext>
            </a:extLst>
          </p:cNvPr>
          <p:cNvSpPr/>
          <p:nvPr/>
        </p:nvSpPr>
        <p:spPr>
          <a:xfrm>
            <a:off x="11183530" y="5760220"/>
            <a:ext cx="2265738" cy="2188447"/>
          </a:xfrm>
          <a:prstGeom prst="roundRect">
            <a:avLst>
              <a:gd name="adj" fmla="val 7904"/>
            </a:avLst>
          </a:prstGeom>
          <a:solidFill>
            <a:srgbClr val="BEE0DA"/>
          </a:solidFill>
          <a:ln>
            <a:solidFill>
              <a:srgbClr val="BEE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a:extLst>
              <a:ext uri="{FF2B5EF4-FFF2-40B4-BE49-F238E27FC236}">
                <a16:creationId xmlns:a16="http://schemas.microsoft.com/office/drawing/2014/main" id="{0DBDD059-11D9-0704-E99B-8C22CFBC3CBC}"/>
              </a:ext>
            </a:extLst>
          </p:cNvPr>
          <p:cNvSpPr txBox="1"/>
          <p:nvPr/>
        </p:nvSpPr>
        <p:spPr>
          <a:xfrm>
            <a:off x="11551587" y="6520831"/>
            <a:ext cx="1897681" cy="769441"/>
          </a:xfrm>
          <a:prstGeom prst="rect">
            <a:avLst/>
          </a:prstGeom>
          <a:noFill/>
        </p:spPr>
        <p:txBody>
          <a:bodyPr wrap="square" rtlCol="0">
            <a:spAutoFit/>
          </a:bodyPr>
          <a:lstStyle/>
          <a:p>
            <a:r>
              <a:rPr lang="en-US" sz="4400" dirty="0">
                <a:solidFill>
                  <a:srgbClr val="378F81"/>
                </a:solidFill>
                <a:latin typeface="AbdoMaster-ExtraBold" panose="02000500030000020004" pitchFamily="50" charset="-78"/>
                <a:cs typeface="AbdoMaster-ExtraBold" panose="02000500030000020004" pitchFamily="50" charset="-78"/>
              </a:rPr>
              <a:t>RNN</a:t>
            </a:r>
          </a:p>
        </p:txBody>
      </p:sp>
      <p:cxnSp>
        <p:nvCxnSpPr>
          <p:cNvPr id="18" name="Straight Arrow Connector 17">
            <a:extLst>
              <a:ext uri="{FF2B5EF4-FFF2-40B4-BE49-F238E27FC236}">
                <a16:creationId xmlns:a16="http://schemas.microsoft.com/office/drawing/2014/main" id="{3C548302-E16A-AAE6-857C-F540C23BD965}"/>
              </a:ext>
            </a:extLst>
          </p:cNvPr>
          <p:cNvCxnSpPr>
            <a:cxnSpLocks/>
          </p:cNvCxnSpPr>
          <p:nvPr/>
        </p:nvCxnSpPr>
        <p:spPr>
          <a:xfrm flipV="1">
            <a:off x="10357718" y="7032740"/>
            <a:ext cx="831478" cy="22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85FD6D-F0C8-F671-9DD4-00BB59676834}"/>
                  </a:ext>
                </a:extLst>
              </p:cNvPr>
              <p:cNvSpPr txBox="1"/>
              <p:nvPr/>
            </p:nvSpPr>
            <p:spPr>
              <a:xfrm>
                <a:off x="11773871" y="8740121"/>
                <a:ext cx="108505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𝑥</m:t>
                          </m:r>
                        </m:e>
                        <m:sub>
                          <m:r>
                            <a:rPr lang="en-US" sz="4800" b="0" i="1" smtClean="0">
                              <a:solidFill>
                                <a:schemeClr val="tx1"/>
                              </a:solidFill>
                              <a:latin typeface="Cambria Math" panose="02040503050406030204" pitchFamily="18" charset="0"/>
                            </a:rPr>
                            <m:t>𝑡</m:t>
                          </m:r>
                        </m:sub>
                      </m:sSub>
                    </m:oMath>
                  </m:oMathPara>
                </a14:m>
                <a:endParaRPr lang="en-US" sz="4800" dirty="0">
                  <a:solidFill>
                    <a:schemeClr val="tx1"/>
                  </a:solidFill>
                </a:endParaRPr>
              </a:p>
            </p:txBody>
          </p:sp>
        </mc:Choice>
        <mc:Fallback xmlns="">
          <p:sp>
            <p:nvSpPr>
              <p:cNvPr id="19" name="TextBox 18">
                <a:extLst>
                  <a:ext uri="{FF2B5EF4-FFF2-40B4-BE49-F238E27FC236}">
                    <a16:creationId xmlns:a16="http://schemas.microsoft.com/office/drawing/2014/main" id="{9D85FD6D-F0C8-F671-9DD4-00BB59676834}"/>
                  </a:ext>
                </a:extLst>
              </p:cNvPr>
              <p:cNvSpPr txBox="1">
                <a:spLocks noRot="1" noChangeAspect="1" noMove="1" noResize="1" noEditPoints="1" noAdjustHandles="1" noChangeArrowheads="1" noChangeShapeType="1" noTextEdit="1"/>
              </p:cNvSpPr>
              <p:nvPr/>
            </p:nvSpPr>
            <p:spPr>
              <a:xfrm>
                <a:off x="11773871" y="8740121"/>
                <a:ext cx="1085057" cy="83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D6679E-B68C-8049-AE12-9987B97BE5D0}"/>
                  </a:ext>
                </a:extLst>
              </p:cNvPr>
              <p:cNvSpPr txBox="1"/>
              <p:nvPr/>
            </p:nvSpPr>
            <p:spPr>
              <a:xfrm>
                <a:off x="12500842" y="4622849"/>
                <a:ext cx="77999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80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m:rPr>
                              <m:sty m:val="p"/>
                            </m:rPr>
                            <a:rPr lang="en-US" sz="4800" b="0" i="0" smtClean="0">
                              <a:solidFill>
                                <a:schemeClr val="tx1"/>
                              </a:solidFill>
                              <a:latin typeface="Cambria Math" panose="02040503050406030204" pitchFamily="18" charset="0"/>
                            </a:rPr>
                            <m:t>t</m:t>
                          </m:r>
                        </m:sub>
                      </m:sSub>
                    </m:oMath>
                  </m:oMathPara>
                </a14:m>
                <a:endParaRPr lang="en-US" sz="4800" dirty="0">
                  <a:solidFill>
                    <a:schemeClr val="tx1"/>
                  </a:solidFill>
                </a:endParaRPr>
              </a:p>
            </p:txBody>
          </p:sp>
        </mc:Choice>
        <mc:Fallback xmlns="">
          <p:sp>
            <p:nvSpPr>
              <p:cNvPr id="20" name="TextBox 19">
                <a:extLst>
                  <a:ext uri="{FF2B5EF4-FFF2-40B4-BE49-F238E27FC236}">
                    <a16:creationId xmlns:a16="http://schemas.microsoft.com/office/drawing/2014/main" id="{98D6679E-B68C-8049-AE12-9987B97BE5D0}"/>
                  </a:ext>
                </a:extLst>
              </p:cNvPr>
              <p:cNvSpPr txBox="1">
                <a:spLocks noRot="1" noChangeAspect="1" noMove="1" noResize="1" noEditPoints="1" noAdjustHandles="1" noChangeArrowheads="1" noChangeShapeType="1" noTextEdit="1"/>
              </p:cNvSpPr>
              <p:nvPr/>
            </p:nvSpPr>
            <p:spPr>
              <a:xfrm>
                <a:off x="12500842" y="4622849"/>
                <a:ext cx="779997" cy="830997"/>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0A895D1-B84C-D1B7-893E-A47D947A89F5}"/>
              </a:ext>
            </a:extLst>
          </p:cNvPr>
          <p:cNvCxnSpPr>
            <a:cxnSpLocks/>
          </p:cNvCxnSpPr>
          <p:nvPr/>
        </p:nvCxnSpPr>
        <p:spPr>
          <a:xfrm flipV="1">
            <a:off x="12305506" y="4752973"/>
            <a:ext cx="0" cy="1007247"/>
          </a:xfrm>
          <a:prstGeom prst="straightConnector1">
            <a:avLst/>
          </a:prstGeom>
          <a:ln w="76200">
            <a:solidFill>
              <a:srgbClr val="BEE0DA"/>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14A7F28-D546-C7CE-22EF-31514A5CE1EE}"/>
                  </a:ext>
                </a:extLst>
              </p:cNvPr>
              <p:cNvSpPr txBox="1"/>
              <p:nvPr/>
            </p:nvSpPr>
            <p:spPr>
              <a:xfrm>
                <a:off x="13540694" y="7067211"/>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m:rPr>
                              <m:sty m:val="p"/>
                            </m:rPr>
                            <a:rPr lang="en-US" sz="3600" b="0" i="0" smtClean="0">
                              <a:latin typeface="Cambria Math" panose="02040503050406030204" pitchFamily="18" charset="0"/>
                            </a:rPr>
                            <m:t>t</m:t>
                          </m:r>
                        </m:sub>
                      </m:sSub>
                    </m:oMath>
                  </m:oMathPara>
                </a14:m>
                <a:endParaRPr lang="en-US" sz="3600" dirty="0"/>
              </a:p>
            </p:txBody>
          </p:sp>
        </mc:Choice>
        <mc:Fallback xmlns="">
          <p:sp>
            <p:nvSpPr>
              <p:cNvPr id="38" name="TextBox 37">
                <a:extLst>
                  <a:ext uri="{FF2B5EF4-FFF2-40B4-BE49-F238E27FC236}">
                    <a16:creationId xmlns:a16="http://schemas.microsoft.com/office/drawing/2014/main" id="{314A7F28-D546-C7CE-22EF-31514A5CE1EE}"/>
                  </a:ext>
                </a:extLst>
              </p:cNvPr>
              <p:cNvSpPr txBox="1">
                <a:spLocks noRot="1" noChangeAspect="1" noMove="1" noResize="1" noEditPoints="1" noAdjustHandles="1" noChangeArrowheads="1" noChangeShapeType="1" noTextEdit="1"/>
              </p:cNvSpPr>
              <p:nvPr/>
            </p:nvSpPr>
            <p:spPr>
              <a:xfrm>
                <a:off x="13540694" y="7067211"/>
                <a:ext cx="867185" cy="64633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9AA231B-07CA-B850-2A90-C25F32B0F236}"/>
                  </a:ext>
                </a:extLst>
              </p:cNvPr>
              <p:cNvSpPr txBox="1"/>
              <p:nvPr/>
            </p:nvSpPr>
            <p:spPr>
              <a:xfrm>
                <a:off x="10214263" y="7067211"/>
                <a:ext cx="867185"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rgbClr val="836967"/>
                              </a:solidFill>
                              <a:latin typeface="Cambria Math" panose="02040503050406030204" pitchFamily="18" charset="0"/>
                            </a:rPr>
                          </m:ctrlPr>
                        </m:sSubPr>
                        <m:e>
                          <m:r>
                            <a:rPr lang="en-US" sz="3600" i="1">
                              <a:latin typeface="Cambria Math" panose="02040503050406030204" pitchFamily="18" charset="0"/>
                            </a:rPr>
                            <m:t>h</m:t>
                          </m:r>
                        </m:e>
                        <m:sub>
                          <m:r>
                            <m:rPr>
                              <m:sty m:val="p"/>
                            </m:rPr>
                            <a:rPr lang="en-US" sz="3600" b="0" i="0" smtClean="0">
                              <a:latin typeface="Cambria Math" panose="02040503050406030204" pitchFamily="18" charset="0"/>
                            </a:rPr>
                            <m:t>t</m:t>
                          </m:r>
                          <m:r>
                            <a:rPr lang="en-US" sz="3600" b="0" i="0" smtClean="0">
                              <a:latin typeface="Cambria Math" panose="02040503050406030204" pitchFamily="18" charset="0"/>
                            </a:rPr>
                            <m:t>−</m:t>
                          </m:r>
                          <m:r>
                            <a:rPr lang="en-US" sz="3600" b="0" i="0" smtClean="0">
                              <a:latin typeface="Cambria Math" panose="02040503050406030204" pitchFamily="18" charset="0"/>
                            </a:rPr>
                            <m:t>1</m:t>
                          </m:r>
                        </m:sub>
                      </m:sSub>
                    </m:oMath>
                  </m:oMathPara>
                </a14:m>
                <a:endParaRPr lang="en-US" sz="3600" dirty="0"/>
              </a:p>
            </p:txBody>
          </p:sp>
        </mc:Choice>
        <mc:Fallback xmlns="">
          <p:sp>
            <p:nvSpPr>
              <p:cNvPr id="39" name="TextBox 38">
                <a:extLst>
                  <a:ext uri="{FF2B5EF4-FFF2-40B4-BE49-F238E27FC236}">
                    <a16:creationId xmlns:a16="http://schemas.microsoft.com/office/drawing/2014/main" id="{79AA231B-07CA-B850-2A90-C25F32B0F236}"/>
                  </a:ext>
                </a:extLst>
              </p:cNvPr>
              <p:cNvSpPr txBox="1">
                <a:spLocks noRot="1" noChangeAspect="1" noMove="1" noResize="1" noEditPoints="1" noAdjustHandles="1" noChangeArrowheads="1" noChangeShapeType="1" noTextEdit="1"/>
              </p:cNvSpPr>
              <p:nvPr/>
            </p:nvSpPr>
            <p:spPr>
              <a:xfrm>
                <a:off x="10214263" y="7067211"/>
                <a:ext cx="867185" cy="646331"/>
              </a:xfrm>
              <a:prstGeom prst="rect">
                <a:avLst/>
              </a:prstGeom>
              <a:blipFill>
                <a:blip r:embed="rId8"/>
                <a:stretch>
                  <a:fillRect r="-3521"/>
                </a:stretch>
              </a:blipFill>
            </p:spPr>
            <p:txBody>
              <a:bodyPr/>
              <a:lstStyle/>
              <a:p>
                <a:r>
                  <a:rPr lang="en-US">
                    <a:noFill/>
                  </a:rPr>
                  <a:t> </a:t>
                </a:r>
              </a:p>
            </p:txBody>
          </p:sp>
        </mc:Fallback>
      </mc:AlternateContent>
    </p:spTree>
    <p:extLst>
      <p:ext uri="{BB962C8B-B14F-4D97-AF65-F5344CB8AC3E}">
        <p14:creationId xmlns:p14="http://schemas.microsoft.com/office/powerpoint/2010/main" val="13870269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3CAC35-5401-4D24-8075-C3C3ADD6DA70}"/>
              </a:ext>
            </a:extLst>
          </p:cNvPr>
          <p:cNvSpPr/>
          <p:nvPr/>
        </p:nvSpPr>
        <p:spPr>
          <a:xfrm>
            <a:off x="-1314918" y="-38100"/>
            <a:ext cx="19679118"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49809" y="3028968"/>
            <a:ext cx="6498393" cy="6498393"/>
          </a:xfrm>
          <a:prstGeom prst="rect">
            <a:avLst/>
          </a:prstGeom>
        </p:spPr>
      </p:pic>
      <p:grpSp>
        <p:nvGrpSpPr>
          <p:cNvPr id="5" name="Group 5"/>
          <p:cNvGrpSpPr/>
          <p:nvPr/>
        </p:nvGrpSpPr>
        <p:grpSpPr>
          <a:xfrm>
            <a:off x="-1314918" y="1943100"/>
            <a:ext cx="14595489" cy="8889705"/>
            <a:chOff x="0" y="0"/>
            <a:chExt cx="7252143" cy="1560990"/>
          </a:xfrm>
          <a:solidFill>
            <a:schemeClr val="bg1"/>
          </a:solidFill>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7" name="Group 3">
            <a:extLst>
              <a:ext uri="{FF2B5EF4-FFF2-40B4-BE49-F238E27FC236}">
                <a16:creationId xmlns:a16="http://schemas.microsoft.com/office/drawing/2014/main" id="{00C1AA30-EAAB-0AD4-B593-52C6109285BD}"/>
              </a:ext>
            </a:extLst>
          </p:cNvPr>
          <p:cNvGrpSpPr/>
          <p:nvPr/>
        </p:nvGrpSpPr>
        <p:grpSpPr>
          <a:xfrm>
            <a:off x="5334000" y="-3434973"/>
            <a:ext cx="13503647" cy="4132455"/>
            <a:chOff x="0" y="0"/>
            <a:chExt cx="5920967" cy="3002180"/>
          </a:xfrm>
        </p:grpSpPr>
        <p:sp>
          <p:nvSpPr>
            <p:cNvPr id="10" name="Freeform 4">
              <a:extLst>
                <a:ext uri="{FF2B5EF4-FFF2-40B4-BE49-F238E27FC236}">
                  <a16:creationId xmlns:a16="http://schemas.microsoft.com/office/drawing/2014/main" id="{697C829B-B0B1-28BD-2A5C-0A122DCCE89B}"/>
                </a:ext>
              </a:extLst>
            </p:cNvPr>
            <p:cNvSpPr/>
            <p:nvPr/>
          </p:nvSpPr>
          <p:spPr>
            <a:xfrm>
              <a:off x="0" y="0"/>
              <a:ext cx="5920967" cy="3002181"/>
            </a:xfrm>
            <a:custGeom>
              <a:avLst/>
              <a:gdLst/>
              <a:ahLst/>
              <a:cxnLst/>
              <a:rect l="l" t="t" r="r" b="b"/>
              <a:pathLst>
                <a:path w="5920967" h="3002181">
                  <a:moveTo>
                    <a:pt x="5796507" y="3002180"/>
                  </a:moveTo>
                  <a:lnTo>
                    <a:pt x="124460" y="3002180"/>
                  </a:lnTo>
                  <a:cubicBezTo>
                    <a:pt x="55880" y="3002180"/>
                    <a:pt x="0" y="2946300"/>
                    <a:pt x="0" y="2877720"/>
                  </a:cubicBezTo>
                  <a:lnTo>
                    <a:pt x="0" y="124460"/>
                  </a:lnTo>
                  <a:cubicBezTo>
                    <a:pt x="0" y="55880"/>
                    <a:pt x="55880" y="0"/>
                    <a:pt x="124460" y="0"/>
                  </a:cubicBezTo>
                  <a:lnTo>
                    <a:pt x="5796507" y="0"/>
                  </a:lnTo>
                  <a:cubicBezTo>
                    <a:pt x="5865087" y="0"/>
                    <a:pt x="5920967" y="55880"/>
                    <a:pt x="5920967" y="124460"/>
                  </a:cubicBezTo>
                  <a:lnTo>
                    <a:pt x="5920967" y="2877720"/>
                  </a:lnTo>
                  <a:cubicBezTo>
                    <a:pt x="5920967" y="2946300"/>
                    <a:pt x="5865087" y="3002181"/>
                    <a:pt x="5796507" y="3002181"/>
                  </a:cubicBezTo>
                  <a:close/>
                </a:path>
              </a:pathLst>
            </a:custGeom>
            <a:solidFill>
              <a:srgbClr val="378F81"/>
            </a:solidFill>
          </p:spPr>
        </p:sp>
      </p:grpSp>
      <p:pic>
        <p:nvPicPr>
          <p:cNvPr id="9" name="Picture 8">
            <a:extLst>
              <a:ext uri="{FF2B5EF4-FFF2-40B4-BE49-F238E27FC236}">
                <a16:creationId xmlns:a16="http://schemas.microsoft.com/office/drawing/2014/main" id="{CB4C4C54-4C1D-5CC3-9DAF-55D207A6E69A}"/>
              </a:ext>
            </a:extLst>
          </p:cNvPr>
          <p:cNvPicPr>
            <a:picLocks noChangeAspect="1"/>
          </p:cNvPicPr>
          <p:nvPr/>
        </p:nvPicPr>
        <p:blipFill rotWithShape="1">
          <a:blip r:embed="rId5">
            <a:extLst>
              <a:ext uri="{28A0092B-C50C-407E-A947-70E740481C1C}">
                <a14:useLocalDpi xmlns:a14="http://schemas.microsoft.com/office/drawing/2010/main" val="0"/>
              </a:ext>
            </a:extLst>
          </a:blip>
          <a:srcRect l="29268" r="3722"/>
          <a:stretch/>
        </p:blipFill>
        <p:spPr>
          <a:xfrm>
            <a:off x="1684762" y="3238500"/>
            <a:ext cx="8991600" cy="5310767"/>
          </a:xfrm>
          <a:prstGeom prst="rect">
            <a:avLst/>
          </a:prstGeom>
        </p:spPr>
      </p:pic>
      <p:pic>
        <p:nvPicPr>
          <p:cNvPr id="11" name="Picture 2">
            <a:extLst>
              <a:ext uri="{FF2B5EF4-FFF2-40B4-BE49-F238E27FC236}">
                <a16:creationId xmlns:a16="http://schemas.microsoft.com/office/drawing/2014/main" id="{FE5DA719-1B51-F370-5E65-A0E104EEAD6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3943"/>
          <a:stretch/>
        </p:blipFill>
        <p:spPr>
          <a:xfrm>
            <a:off x="11149808" y="699296"/>
            <a:ext cx="6498393" cy="2343132"/>
          </a:xfrm>
          <a:prstGeom prst="rect">
            <a:avLst/>
          </a:prstGeom>
        </p:spPr>
      </p:pic>
    </p:spTree>
    <p:extLst>
      <p:ext uri="{BB962C8B-B14F-4D97-AF65-F5344CB8AC3E}">
        <p14:creationId xmlns:p14="http://schemas.microsoft.com/office/powerpoint/2010/main" val="328055428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3CAC35-5401-4D24-8075-C3C3ADD6DA70}"/>
              </a:ext>
            </a:extLst>
          </p:cNvPr>
          <p:cNvSpPr/>
          <p:nvPr/>
        </p:nvSpPr>
        <p:spPr>
          <a:xfrm>
            <a:off x="-1314918" y="-38100"/>
            <a:ext cx="19679118"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2">
            <a:extLst>
              <a:ext uri="{FF2B5EF4-FFF2-40B4-BE49-F238E27FC236}">
                <a16:creationId xmlns:a16="http://schemas.microsoft.com/office/drawing/2014/main" id="{0EE6AACE-4F75-8FA6-5DF4-38EF510DA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a:off x="11353800" y="3828645"/>
            <a:ext cx="6498393" cy="6498393"/>
          </a:xfrm>
          <a:prstGeom prst="rect">
            <a:avLst/>
          </a:prstGeom>
        </p:spPr>
      </p:pic>
      <p:grpSp>
        <p:nvGrpSpPr>
          <p:cNvPr id="5" name="Group 5"/>
          <p:cNvGrpSpPr/>
          <p:nvPr/>
        </p:nvGrpSpPr>
        <p:grpSpPr>
          <a:xfrm>
            <a:off x="-1314918" y="-700259"/>
            <a:ext cx="14595489" cy="8889705"/>
            <a:chOff x="0" y="0"/>
            <a:chExt cx="7252143" cy="1560990"/>
          </a:xfrm>
          <a:solidFill>
            <a:schemeClr val="bg1"/>
          </a:solidFill>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961BF7EB-3041-F6E7-7C6A-82ADD4877DD2}"/>
              </a:ext>
            </a:extLst>
          </p:cNvPr>
          <p:cNvPicPr>
            <a:picLocks noChangeAspect="1"/>
          </p:cNvPicPr>
          <p:nvPr/>
        </p:nvPicPr>
        <p:blipFill rotWithShape="1">
          <a:blip r:embed="rId5">
            <a:extLst>
              <a:ext uri="{28A0092B-C50C-407E-A947-70E740481C1C}">
                <a14:useLocalDpi xmlns:a14="http://schemas.microsoft.com/office/drawing/2010/main" val="0"/>
              </a:ext>
            </a:extLst>
          </a:blip>
          <a:srcRect l="23053" r="23052"/>
          <a:stretch/>
        </p:blipFill>
        <p:spPr>
          <a:xfrm>
            <a:off x="1371600" y="1333500"/>
            <a:ext cx="10408311" cy="5082183"/>
          </a:xfrm>
          <a:prstGeom prst="rect">
            <a:avLst/>
          </a:prstGeom>
        </p:spPr>
      </p:pic>
    </p:spTree>
    <p:extLst>
      <p:ext uri="{BB962C8B-B14F-4D97-AF65-F5344CB8AC3E}">
        <p14:creationId xmlns:p14="http://schemas.microsoft.com/office/powerpoint/2010/main" val="42331889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3CAC35-5401-4D24-8075-C3C3ADD6DA70}"/>
              </a:ext>
            </a:extLst>
          </p:cNvPr>
          <p:cNvSpPr/>
          <p:nvPr/>
        </p:nvSpPr>
        <p:spPr>
          <a:xfrm>
            <a:off x="-1314918" y="-38100"/>
            <a:ext cx="19679118"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2">
            <a:extLst>
              <a:ext uri="{FF2B5EF4-FFF2-40B4-BE49-F238E27FC236}">
                <a16:creationId xmlns:a16="http://schemas.microsoft.com/office/drawing/2014/main" id="{0EE6AACE-4F75-8FA6-5DF4-38EF510DA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32407" y="-38100"/>
            <a:ext cx="6498393" cy="6498393"/>
          </a:xfrm>
          <a:prstGeom prst="rect">
            <a:avLst/>
          </a:prstGeom>
        </p:spPr>
      </p:pic>
      <p:grpSp>
        <p:nvGrpSpPr>
          <p:cNvPr id="5" name="Group 5"/>
          <p:cNvGrpSpPr/>
          <p:nvPr/>
        </p:nvGrpSpPr>
        <p:grpSpPr>
          <a:xfrm>
            <a:off x="-1600200" y="1457290"/>
            <a:ext cx="15128889" cy="9553610"/>
            <a:chOff x="0" y="0"/>
            <a:chExt cx="7252143" cy="1560990"/>
          </a:xfrm>
          <a:solidFill>
            <a:schemeClr val="bg1"/>
          </a:solidFill>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2" name="Picture 1">
            <a:extLst>
              <a:ext uri="{FF2B5EF4-FFF2-40B4-BE49-F238E27FC236}">
                <a16:creationId xmlns:a16="http://schemas.microsoft.com/office/drawing/2014/main" id="{C673C7F8-B058-EE4C-B1B6-B02840C0E9AF}"/>
              </a:ext>
            </a:extLst>
          </p:cNvPr>
          <p:cNvPicPr>
            <a:picLocks noChangeAspect="1"/>
          </p:cNvPicPr>
          <p:nvPr/>
        </p:nvPicPr>
        <p:blipFill rotWithShape="1">
          <a:blip r:embed="rId5">
            <a:extLst>
              <a:ext uri="{28A0092B-C50C-407E-A947-70E740481C1C}">
                <a14:useLocalDpi xmlns:a14="http://schemas.microsoft.com/office/drawing/2010/main" val="0"/>
              </a:ext>
            </a:extLst>
          </a:blip>
          <a:srcRect t="24374" r="2680" b="4871"/>
          <a:stretch/>
        </p:blipFill>
        <p:spPr>
          <a:xfrm>
            <a:off x="-152400" y="4348069"/>
            <a:ext cx="13487400" cy="2580497"/>
          </a:xfrm>
          <a:prstGeom prst="rect">
            <a:avLst/>
          </a:prstGeom>
        </p:spPr>
      </p:pic>
    </p:spTree>
    <p:extLst>
      <p:ext uri="{BB962C8B-B14F-4D97-AF65-F5344CB8AC3E}">
        <p14:creationId xmlns:p14="http://schemas.microsoft.com/office/powerpoint/2010/main" val="28146020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3CAC35-5401-4D24-8075-C3C3ADD6DA70}"/>
              </a:ext>
            </a:extLst>
          </p:cNvPr>
          <p:cNvSpPr/>
          <p:nvPr/>
        </p:nvSpPr>
        <p:spPr>
          <a:xfrm>
            <a:off x="-1314918" y="-38100"/>
            <a:ext cx="19679118" cy="10325100"/>
          </a:xfrm>
          <a:prstGeom prst="rect">
            <a:avLst/>
          </a:prstGeom>
          <a:solidFill>
            <a:srgbClr val="FEED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 name="Group 5"/>
          <p:cNvGrpSpPr/>
          <p:nvPr/>
        </p:nvGrpSpPr>
        <p:grpSpPr>
          <a:xfrm>
            <a:off x="-1600199" y="-571500"/>
            <a:ext cx="15128888" cy="8889705"/>
            <a:chOff x="0" y="0"/>
            <a:chExt cx="7252143" cy="1560990"/>
          </a:xfrm>
          <a:solidFill>
            <a:schemeClr val="bg1"/>
          </a:solidFill>
        </p:grpSpPr>
        <p:sp>
          <p:nvSpPr>
            <p:cNvPr id="6" name="Freeform 6"/>
            <p:cNvSpPr/>
            <p:nvPr/>
          </p:nvSpPr>
          <p:spPr>
            <a:xfrm>
              <a:off x="0" y="0"/>
              <a:ext cx="7252143" cy="1560990"/>
            </a:xfrm>
            <a:custGeom>
              <a:avLst/>
              <a:gdLst/>
              <a:ahLst/>
              <a:cxnLst/>
              <a:rect l="l" t="t" r="r" b="b"/>
              <a:pathLst>
                <a:path w="7252143" h="1560990">
                  <a:moveTo>
                    <a:pt x="7127683" y="1560990"/>
                  </a:moveTo>
                  <a:lnTo>
                    <a:pt x="124460" y="1560990"/>
                  </a:lnTo>
                  <a:cubicBezTo>
                    <a:pt x="55880" y="1560990"/>
                    <a:pt x="0" y="1505110"/>
                    <a:pt x="0" y="1436530"/>
                  </a:cubicBezTo>
                  <a:lnTo>
                    <a:pt x="0" y="124460"/>
                  </a:lnTo>
                  <a:cubicBezTo>
                    <a:pt x="0" y="55880"/>
                    <a:pt x="55880" y="0"/>
                    <a:pt x="124460" y="0"/>
                  </a:cubicBezTo>
                  <a:lnTo>
                    <a:pt x="7127683" y="0"/>
                  </a:lnTo>
                  <a:cubicBezTo>
                    <a:pt x="7196263" y="0"/>
                    <a:pt x="7252143" y="55880"/>
                    <a:pt x="7252143" y="124460"/>
                  </a:cubicBezTo>
                  <a:lnTo>
                    <a:pt x="7252143" y="1436530"/>
                  </a:lnTo>
                  <a:cubicBezTo>
                    <a:pt x="7252143" y="1505110"/>
                    <a:pt x="7196263" y="1560990"/>
                    <a:pt x="7127683" y="156099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E40751B8-B248-5010-5377-9E81BC1FC6A8}"/>
              </a:ext>
            </a:extLst>
          </p:cNvPr>
          <p:cNvPicPr>
            <a:picLocks noChangeAspect="1"/>
          </p:cNvPicPr>
          <p:nvPr/>
        </p:nvPicPr>
        <p:blipFill rotWithShape="1">
          <a:blip r:embed="rId3">
            <a:extLst>
              <a:ext uri="{28A0092B-C50C-407E-A947-70E740481C1C}">
                <a14:useLocalDpi xmlns:a14="http://schemas.microsoft.com/office/drawing/2010/main" val="0"/>
              </a:ext>
            </a:extLst>
          </a:blip>
          <a:srcRect l="10566" r="10471"/>
          <a:stretch/>
        </p:blipFill>
        <p:spPr>
          <a:xfrm>
            <a:off x="220540" y="2039606"/>
            <a:ext cx="11487408" cy="5757861"/>
          </a:xfrm>
          <a:prstGeom prst="rect">
            <a:avLst/>
          </a:prstGeom>
        </p:spPr>
      </p:pic>
      <p:sp>
        <p:nvSpPr>
          <p:cNvPr id="7" name="TextBox 6">
            <a:extLst>
              <a:ext uri="{FF2B5EF4-FFF2-40B4-BE49-F238E27FC236}">
                <a16:creationId xmlns:a16="http://schemas.microsoft.com/office/drawing/2014/main" id="{47CD5283-C09A-8893-C903-6525B6B9C59B}"/>
              </a:ext>
            </a:extLst>
          </p:cNvPr>
          <p:cNvSpPr txBox="1"/>
          <p:nvPr/>
        </p:nvSpPr>
        <p:spPr>
          <a:xfrm>
            <a:off x="750662" y="739143"/>
            <a:ext cx="11487408" cy="523220"/>
          </a:xfrm>
          <a:prstGeom prst="rect">
            <a:avLst/>
          </a:prstGeom>
          <a:noFill/>
        </p:spPr>
        <p:txBody>
          <a:bodyPr wrap="square" rtlCol="0">
            <a:spAutoFit/>
          </a:bodyPr>
          <a:lstStyle/>
          <a:p>
            <a:pPr algn="r" rtl="1"/>
            <a:r>
              <a:rPr lang="fa-IR" sz="2800" dirty="0">
                <a:latin typeface="AbdoMaster-ExtraBold" panose="02000500030000020004" pitchFamily="50" charset="-78"/>
                <a:cs typeface="AbdoMaster-ExtraBold" panose="02000500030000020004" pitchFamily="50" charset="-78"/>
              </a:rPr>
              <a:t>تابع فعال ساز </a:t>
            </a:r>
            <a:r>
              <a:rPr lang="en-US" sz="2800" dirty="0">
                <a:latin typeface="AbdoMaster-ExtraBold" panose="02000500030000020004" pitchFamily="50" charset="-78"/>
                <a:cs typeface="AbdoMaster-ExtraBold" panose="02000500030000020004" pitchFamily="50" charset="-78"/>
              </a:rPr>
              <a:t>tanh</a:t>
            </a:r>
            <a:r>
              <a:rPr lang="fa-IR" sz="2800" dirty="0">
                <a:latin typeface="AbdoMaster-ExtraBold" panose="02000500030000020004" pitchFamily="50" charset="-78"/>
                <a:cs typeface="AbdoMaster-ExtraBold" panose="02000500030000020004" pitchFamily="50" charset="-78"/>
              </a:rPr>
              <a:t> کمک میکند تا مقدار را بین -1 تا 1 نگه داریم .</a:t>
            </a:r>
            <a:endParaRPr lang="en-US" sz="2800" dirty="0">
              <a:latin typeface="AbdoMaster-ExtraBold" panose="02000500030000020004" pitchFamily="50" charset="-78"/>
              <a:cs typeface="AbdoMaster-ExtraBold" panose="02000500030000020004" pitchFamily="50" charset="-78"/>
            </a:endParaRPr>
          </a:p>
        </p:txBody>
      </p:sp>
      <p:pic>
        <p:nvPicPr>
          <p:cNvPr id="9" name="Picture 5">
            <a:extLst>
              <a:ext uri="{FF2B5EF4-FFF2-40B4-BE49-F238E27FC236}">
                <a16:creationId xmlns:a16="http://schemas.microsoft.com/office/drawing/2014/main" id="{CBF4E8AA-3B2B-D79F-4397-B98064AE6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V="1">
            <a:off x="16028391" y="4828535"/>
            <a:ext cx="5570404" cy="5590734"/>
          </a:xfrm>
          <a:prstGeom prst="rect">
            <a:avLst/>
          </a:prstGeom>
        </p:spPr>
      </p:pic>
    </p:spTree>
    <p:extLst>
      <p:ext uri="{BB962C8B-B14F-4D97-AF65-F5344CB8AC3E}">
        <p14:creationId xmlns:p14="http://schemas.microsoft.com/office/powerpoint/2010/main" val="223547936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4146</TotalTime>
  <Words>1475</Words>
  <Application>Microsoft Office PowerPoint</Application>
  <PresentationFormat>Custom</PresentationFormat>
  <Paragraphs>148</Paragraphs>
  <Slides>31</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Hero</vt:lpstr>
      <vt:lpstr>AbdoMaster-ExtraBold</vt:lpstr>
      <vt:lpstr>IRANSans</vt:lpstr>
      <vt:lpstr>Roboto</vt:lpstr>
      <vt:lpstr>IRANSansX</vt:lpstr>
      <vt:lpstr>Calibri</vt:lpstr>
      <vt:lpstr>Arial</vt:lpstr>
      <vt:lpstr>__Karla_555e8b</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Student Digital Citizenship Review Game Presentation</dc:title>
  <cp:lastModifiedBy>Informatic Iran</cp:lastModifiedBy>
  <cp:revision>54</cp:revision>
  <dcterms:created xsi:type="dcterms:W3CDTF">2006-08-16T00:00:00Z</dcterms:created>
  <dcterms:modified xsi:type="dcterms:W3CDTF">2024-01-07T18:28:04Z</dcterms:modified>
  <dc:identifier>DAFjp4Ajb0I</dc:identifier>
</cp:coreProperties>
</file>